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467" r:id="rId2"/>
    <p:sldId id="481" r:id="rId3"/>
    <p:sldId id="451" r:id="rId4"/>
    <p:sldId id="479" r:id="rId5"/>
    <p:sldId id="480" r:id="rId6"/>
    <p:sldId id="473" r:id="rId7"/>
    <p:sldId id="476" r:id="rId8"/>
    <p:sldId id="477" r:id="rId9"/>
    <p:sldId id="474" r:id="rId10"/>
  </p:sldIdLst>
  <p:sldSz cx="12192000" cy="6858000"/>
  <p:notesSz cx="6858000" cy="9144000"/>
  <p:embeddedFontLst>
    <p:embeddedFont>
      <p:font typeface="맑은 고딕" panose="020B0503020000020004" pitchFamily="34" charset="-127"/>
      <p:regular r:id="rId12"/>
      <p:bold r:id="rId1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9180"/>
    <a:srgbClr val="002F20"/>
    <a:srgbClr val="DDF6DD"/>
    <a:srgbClr val="40C0B5"/>
    <a:srgbClr val="7FD4CB"/>
    <a:srgbClr val="CEF1CE"/>
    <a:srgbClr val="BFE9E5"/>
    <a:srgbClr val="192028"/>
    <a:srgbClr val="8A8D91"/>
    <a:srgbClr val="2423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1" autoAdjust="0"/>
    <p:restoredTop sz="65022"/>
  </p:normalViewPr>
  <p:slideViewPr>
    <p:cSldViewPr snapToGrid="0">
      <p:cViewPr>
        <p:scale>
          <a:sx n="68" d="100"/>
          <a:sy n="68" d="100"/>
        </p:scale>
        <p:origin x="1296"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2025. 5. 14.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today we’re diving into a simple but powerful question: </a:t>
            </a:r>
            <a:r>
              <a:rPr lang="en-US" b="0" i="1" u="none" strike="noStrike" dirty="0">
                <a:solidFill>
                  <a:srgbClr val="000000"/>
                </a:solidFill>
                <a:effectLst/>
              </a:rPr>
              <a:t>How many Earths do we need to sustain our lifestyle?</a:t>
            </a:r>
            <a:br>
              <a:rPr lang="en-US" dirty="0"/>
            </a:br>
            <a:r>
              <a:rPr lang="en-US" b="0" i="0" u="none" strike="noStrike" dirty="0">
                <a:solidFill>
                  <a:srgbClr val="000000"/>
                </a:solidFill>
                <a:effectLst/>
                <a:latin typeface="-webkit-standard"/>
              </a:rPr>
              <a:t>We’ll explore global sustainability using 2016 ecological data to understand where we stand, where we’re headed, and what we can learn from countries doing it right.</a:t>
            </a:r>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a:t>
            </a:fld>
            <a:endParaRPr lang="ko-KR" altLang="en-US"/>
          </a:p>
        </p:txBody>
      </p:sp>
    </p:spTree>
    <p:extLst>
      <p:ext uri="{BB962C8B-B14F-4D97-AF65-F5344CB8AC3E}">
        <p14:creationId xmlns:p14="http://schemas.microsoft.com/office/powerpoint/2010/main" val="4151971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strike="noStrike" dirty="0">
                <a:solidFill>
                  <a:srgbClr val="000000"/>
                </a:solidFill>
                <a:effectLst/>
                <a:latin typeface="-webkit-standard"/>
              </a:rPr>
              <a:t>In fact, we currently consume the resources of about </a:t>
            </a:r>
            <a:r>
              <a:rPr lang="en-US" b="1" i="0" u="none" strike="noStrike" dirty="0">
                <a:solidFill>
                  <a:srgbClr val="000000"/>
                </a:solidFill>
                <a:effectLst/>
              </a:rPr>
              <a:t>1.75 Earths</a:t>
            </a:r>
            <a:r>
              <a:rPr lang="en-US" b="0" i="0" u="none" strike="noStrike" dirty="0">
                <a:solidFill>
                  <a:srgbClr val="000000"/>
                </a:solidFill>
                <a:effectLst/>
                <a:latin typeface="-webkit-standard"/>
              </a:rPr>
              <a:t> every year.</a:t>
            </a:r>
          </a:p>
          <a:p>
            <a:pPr marL="171450" indent="-171450">
              <a:buFont typeface="Arial" panose="020B0604020202020204" pitchFamily="34" charset="0"/>
              <a:buChar char="•"/>
            </a:pPr>
            <a:r>
              <a:rPr lang="en-US" b="0" i="0" u="none" strike="noStrike" dirty="0">
                <a:solidFill>
                  <a:srgbClr val="000000"/>
                </a:solidFill>
                <a:effectLst/>
                <a:latin typeface="-webkit-standard"/>
              </a:rPr>
              <a:t>We’ve been running a deficit for over 50 years.</a:t>
            </a:r>
          </a:p>
          <a:p>
            <a:pPr marL="171450" indent="-171450">
              <a:buFont typeface="Arial" panose="020B0604020202020204" pitchFamily="34" charset="0"/>
              <a:buChar char="•"/>
            </a:pPr>
            <a:endParaRPr lang="en-US" b="0" i="0" u="none" strike="noStrike" dirty="0">
              <a:solidFill>
                <a:srgbClr val="000000"/>
              </a:solidFill>
              <a:effectLst/>
              <a:latin typeface="-webkit-standard"/>
            </a:endParaRPr>
          </a:p>
          <a:p>
            <a:pPr marL="171450" indent="-171450">
              <a:buFont typeface="Arial" panose="020B0604020202020204" pitchFamily="34" charset="0"/>
              <a:buChar char="•"/>
            </a:pPr>
            <a:r>
              <a:rPr lang="en-US" b="0" i="0" u="none" strike="noStrike" dirty="0">
                <a:solidFill>
                  <a:srgbClr val="000000"/>
                </a:solidFill>
                <a:effectLst/>
                <a:latin typeface="-webkit-standard"/>
              </a:rPr>
              <a:t>Let’s start with the big picture.</a:t>
            </a:r>
            <a:br>
              <a:rPr lang="en-US" dirty="0"/>
            </a:br>
            <a:r>
              <a:rPr lang="en-US" b="0" i="0" u="none" strike="noStrike" dirty="0">
                <a:solidFill>
                  <a:srgbClr val="000000"/>
                </a:solidFill>
                <a:effectLst/>
                <a:latin typeface="-webkit-standard"/>
              </a:rPr>
              <a:t>Earth provides us with renewable resources—land, forests, water, and energy. But just like a bank account, there’s a limit to what we can spend.</a:t>
            </a:r>
            <a:br>
              <a:rPr lang="en-US" dirty="0"/>
            </a:br>
            <a:r>
              <a:rPr lang="en-US" b="0" i="0" u="none" strike="noStrike" dirty="0">
                <a:solidFill>
                  <a:srgbClr val="000000"/>
                </a:solidFill>
                <a:effectLst/>
                <a:latin typeface="-webkit-standard"/>
              </a:rPr>
              <a:t>Imagine you earn $50,000 a year—but spend $80,000. That’s how the world uses its natural resources. Since around 1970, humanity’s demand for resources has outpaced what Earth can regenerate each year, seen in this chart. In the bar chart, the average person’s </a:t>
            </a:r>
            <a:r>
              <a:rPr lang="en-US" b="1" i="0" u="none" strike="noStrike" dirty="0">
                <a:solidFill>
                  <a:srgbClr val="000000"/>
                </a:solidFill>
                <a:effectLst/>
              </a:rPr>
              <a:t>ecological footprint</a:t>
            </a:r>
            <a:r>
              <a:rPr lang="en-US" b="0" i="0" u="none" strike="noStrike" dirty="0">
                <a:solidFill>
                  <a:srgbClr val="000000"/>
                </a:solidFill>
                <a:effectLst/>
                <a:latin typeface="-webkit-standard"/>
              </a:rPr>
              <a:t> in red versus the Earth’s </a:t>
            </a:r>
            <a:r>
              <a:rPr lang="en-US" b="1" i="0" u="none" strike="noStrike" dirty="0">
                <a:solidFill>
                  <a:srgbClr val="000000"/>
                </a:solidFill>
                <a:effectLst/>
              </a:rPr>
              <a:t>biocapacity</a:t>
            </a:r>
            <a:r>
              <a:rPr lang="en-US" b="0" i="0" u="none" strike="noStrike" dirty="0">
                <a:solidFill>
                  <a:srgbClr val="000000"/>
                </a:solidFill>
                <a:effectLst/>
                <a:latin typeface="-webkit-standard"/>
              </a:rPr>
              <a:t> in green. </a:t>
            </a:r>
            <a:r>
              <a:rPr lang="en-US" b="0" i="0" u="none" strike="noStrike" dirty="0" err="1">
                <a:solidFill>
                  <a:srgbClr val="000000"/>
                </a:solidFill>
                <a:effectLst/>
                <a:latin typeface="-webkit-standard"/>
              </a:rPr>
              <a:t>Whiich</a:t>
            </a:r>
            <a:r>
              <a:rPr lang="en-US" b="0" i="0" u="none" strike="noStrike" dirty="0">
                <a:solidFill>
                  <a:srgbClr val="000000"/>
                </a:solidFill>
                <a:effectLst/>
                <a:latin typeface="-webkit-standard"/>
              </a:rPr>
              <a:t> means, In 2016, we were using far more than Earth could regenerate—about </a:t>
            </a:r>
            <a:r>
              <a:rPr lang="en-US" b="1" i="0" u="none" strike="noStrike" dirty="0">
                <a:solidFill>
                  <a:srgbClr val="000000"/>
                </a:solidFill>
                <a:effectLst/>
              </a:rPr>
              <a:t>1.7 times more</a:t>
            </a:r>
            <a:r>
              <a:rPr lang="en-US" b="0" i="0" u="none" strike="noStrike" dirty="0">
                <a:solidFill>
                  <a:srgbClr val="000000"/>
                </a:solidFill>
                <a:effectLst/>
                <a:latin typeface="-webkit-standard"/>
              </a:rPr>
              <a:t>.</a:t>
            </a:r>
            <a:br>
              <a:rPr lang="en-US" dirty="0"/>
            </a:br>
            <a:r>
              <a:rPr lang="en-US" b="0" i="0" u="none" strike="noStrike" dirty="0">
                <a:solidFill>
                  <a:srgbClr val="000000"/>
                </a:solidFill>
                <a:effectLst/>
                <a:latin typeface="-webkit-standard"/>
              </a:rPr>
              <a:t>That’s like spending $1.70 for every $1 you earn—year after year.</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2</a:t>
            </a:fld>
            <a:endParaRPr lang="ko-KR" altLang="en-US"/>
          </a:p>
        </p:txBody>
      </p:sp>
    </p:spTree>
    <p:extLst>
      <p:ext uri="{BB962C8B-B14F-4D97-AF65-F5344CB8AC3E}">
        <p14:creationId xmlns:p14="http://schemas.microsoft.com/office/powerpoint/2010/main" val="915914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i="0" u="none" strike="noStrike" dirty="0">
                <a:solidFill>
                  <a:srgbClr val="000000"/>
                </a:solidFill>
                <a:effectLst/>
                <a:latin typeface="-webkit-standard"/>
              </a:rPr>
              <a:t>We can break it down even more.</a:t>
            </a:r>
            <a:br>
              <a:rPr lang="en-US" dirty="0"/>
            </a:br>
            <a:r>
              <a:rPr lang="en-US" b="0" i="0" u="none" strike="noStrike" dirty="0">
                <a:solidFill>
                  <a:srgbClr val="000000"/>
                </a:solidFill>
                <a:effectLst/>
                <a:latin typeface="-webkit-standard"/>
              </a:rPr>
              <a:t>In 2016, humanity needed the equivalent of </a:t>
            </a:r>
            <a:r>
              <a:rPr lang="en-US" b="1" i="0" u="none" strike="noStrike" dirty="0">
                <a:solidFill>
                  <a:srgbClr val="000000"/>
                </a:solidFill>
                <a:effectLst/>
              </a:rPr>
              <a:t>1.66 Earths</a:t>
            </a:r>
            <a:r>
              <a:rPr lang="en-US" b="0" i="0" u="none" strike="noStrike" dirty="0">
                <a:solidFill>
                  <a:srgbClr val="000000"/>
                </a:solidFill>
                <a:effectLst/>
                <a:latin typeface="-webkit-standard"/>
              </a:rPr>
              <a:t> to meet its demand for food, timber, carbon absorption, and other natural services.</a:t>
            </a:r>
            <a:br>
              <a:rPr lang="en-US" dirty="0"/>
            </a:br>
            <a:r>
              <a:rPr lang="en-US" b="0" i="0" u="none" strike="noStrike" dirty="0">
                <a:solidFill>
                  <a:srgbClr val="000000"/>
                </a:solidFill>
                <a:effectLst/>
                <a:latin typeface="-webkit-standard"/>
              </a:rPr>
              <a:t>But we only have one Earth. That means we were depleting our natural capital, not just living off the interest.</a:t>
            </a:r>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3</a:t>
            </a:fld>
            <a:endParaRPr lang="ko-KR" altLang="en-US"/>
          </a:p>
        </p:txBody>
      </p:sp>
    </p:spTree>
    <p:extLst>
      <p:ext uri="{BB962C8B-B14F-4D97-AF65-F5344CB8AC3E}">
        <p14:creationId xmlns:p14="http://schemas.microsoft.com/office/powerpoint/2010/main" val="1468885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Not all countries are the same.</a:t>
            </a:r>
            <a:br>
              <a:rPr lang="en-US" dirty="0"/>
            </a:br>
            <a:r>
              <a:rPr lang="en-US" b="0" i="0" u="none" strike="noStrike" dirty="0">
                <a:solidFill>
                  <a:srgbClr val="000000"/>
                </a:solidFill>
                <a:effectLst/>
                <a:latin typeface="-webkit-standard"/>
              </a:rPr>
              <a:t>This chart shows the countries with the </a:t>
            </a:r>
            <a:r>
              <a:rPr lang="en-US" b="1" i="0" u="none" strike="noStrike" dirty="0">
                <a:solidFill>
                  <a:srgbClr val="000000"/>
                </a:solidFill>
                <a:effectLst/>
              </a:rPr>
              <a:t>largest ecological reserves</a:t>
            </a:r>
            <a:r>
              <a:rPr lang="en-US" b="0" i="0" u="none" strike="noStrike" dirty="0">
                <a:solidFill>
                  <a:srgbClr val="000000"/>
                </a:solidFill>
                <a:effectLst/>
                <a:latin typeface="-webkit-standard"/>
              </a:rPr>
              <a:t> in green—like Canada, Brazil, and Finland—and the countries with the </a:t>
            </a:r>
            <a:r>
              <a:rPr lang="en-US" b="1" i="0" u="none" strike="noStrike" dirty="0">
                <a:solidFill>
                  <a:srgbClr val="000000"/>
                </a:solidFill>
                <a:effectLst/>
              </a:rPr>
              <a:t>largest deficits</a:t>
            </a:r>
            <a:r>
              <a:rPr lang="en-US" b="0" i="0" u="none" strike="noStrike" dirty="0">
                <a:solidFill>
                  <a:srgbClr val="000000"/>
                </a:solidFill>
                <a:effectLst/>
                <a:latin typeface="-webkit-standard"/>
              </a:rPr>
              <a:t> in red—like the U.S., UAE, and Japan.</a:t>
            </a:r>
            <a:br>
              <a:rPr lang="en-US" dirty="0"/>
            </a:br>
            <a:r>
              <a:rPr lang="en-US" b="0" i="0" u="none" strike="noStrike" dirty="0">
                <a:solidFill>
                  <a:srgbClr val="000000"/>
                </a:solidFill>
                <a:effectLst/>
                <a:latin typeface="-webkit-standard"/>
              </a:rPr>
              <a:t>Reserves happen when a country produces more natural resources than it uses. Deficits occur when consumption outpaces regeneration.</a:t>
            </a:r>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4</a:t>
            </a:fld>
            <a:endParaRPr lang="ko-KR" altLang="en-US"/>
          </a:p>
        </p:txBody>
      </p:sp>
    </p:spTree>
    <p:extLst>
      <p:ext uri="{BB962C8B-B14F-4D97-AF65-F5344CB8AC3E}">
        <p14:creationId xmlns:p14="http://schemas.microsoft.com/office/powerpoint/2010/main" val="1509648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So what’s driving this imbalance?</a:t>
            </a:r>
            <a:br>
              <a:rPr lang="en-US" dirty="0"/>
            </a:br>
            <a:r>
              <a:rPr lang="en-US" b="0" i="0" u="none" strike="noStrike" dirty="0">
                <a:solidFill>
                  <a:srgbClr val="000000"/>
                </a:solidFill>
                <a:effectLst/>
                <a:latin typeface="-webkit-standard"/>
              </a:rPr>
              <a:t>It’s tempting to blame population alone, but this chart shows </a:t>
            </a:r>
            <a:r>
              <a:rPr lang="en-US" b="1" i="0" u="none" strike="noStrike" dirty="0">
                <a:solidFill>
                  <a:srgbClr val="000000"/>
                </a:solidFill>
                <a:effectLst/>
              </a:rPr>
              <a:t>GDP per capita</a:t>
            </a:r>
            <a:r>
              <a:rPr lang="en-US" b="0" i="0" u="none" strike="noStrike" dirty="0">
                <a:solidFill>
                  <a:srgbClr val="000000"/>
                </a:solidFill>
                <a:effectLst/>
                <a:latin typeface="-webkit-standard"/>
              </a:rPr>
              <a:t> versus </a:t>
            </a:r>
            <a:r>
              <a:rPr lang="en-US" b="1" i="0" u="none" strike="noStrike" dirty="0">
                <a:solidFill>
                  <a:srgbClr val="000000"/>
                </a:solidFill>
                <a:effectLst/>
              </a:rPr>
              <a:t>ecological footprint</a:t>
            </a:r>
            <a:r>
              <a:rPr lang="en-US" b="0" i="0" u="none" strike="noStrike" dirty="0">
                <a:solidFill>
                  <a:srgbClr val="000000"/>
                </a:solidFill>
                <a:effectLst/>
                <a:latin typeface="-webkit-standard"/>
              </a:rPr>
              <a:t> per person.</a:t>
            </a:r>
            <a:br>
              <a:rPr lang="en-US" dirty="0"/>
            </a:br>
            <a:r>
              <a:rPr lang="en-US" b="0" i="0" u="none" strike="noStrike" dirty="0">
                <a:solidFill>
                  <a:srgbClr val="000000"/>
                </a:solidFill>
                <a:effectLst/>
                <a:latin typeface="-webkit-standard"/>
              </a:rPr>
              <a:t>The trend is clear: </a:t>
            </a:r>
            <a:r>
              <a:rPr lang="en-US" b="1" i="0" u="none" strike="noStrike" dirty="0">
                <a:solidFill>
                  <a:srgbClr val="000000"/>
                </a:solidFill>
                <a:effectLst/>
              </a:rPr>
              <a:t>wealthier countries tend to consume more resources per person</a:t>
            </a:r>
            <a:r>
              <a:rPr lang="en-US" b="0" i="0" u="none" strike="noStrike" dirty="0">
                <a:solidFill>
                  <a:srgbClr val="000000"/>
                </a:solidFill>
                <a:effectLst/>
                <a:latin typeface="-webkit-standard"/>
              </a:rPr>
              <a:t>.</a:t>
            </a:r>
            <a:br>
              <a:rPr lang="en-US" dirty="0"/>
            </a:br>
            <a:r>
              <a:rPr lang="en-US" b="0" i="0" u="none" strike="noStrike" dirty="0">
                <a:solidFill>
                  <a:srgbClr val="000000"/>
                </a:solidFill>
                <a:effectLst/>
                <a:latin typeface="-webkit-standard"/>
              </a:rPr>
              <a:t>It’s not just how many people live in a country—it’s how people live.</a:t>
            </a:r>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5</a:t>
            </a:fld>
            <a:endParaRPr lang="ko-KR" altLang="en-US"/>
          </a:p>
        </p:txBody>
      </p:sp>
    </p:spTree>
    <p:extLst>
      <p:ext uri="{BB962C8B-B14F-4D97-AF65-F5344CB8AC3E}">
        <p14:creationId xmlns:p14="http://schemas.microsoft.com/office/powerpoint/2010/main" val="2769331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Some countries, however, are managing sustainability well.</a:t>
            </a:r>
            <a:br>
              <a:rPr lang="en-US" dirty="0"/>
            </a:br>
            <a:r>
              <a:rPr lang="en-US" b="0" i="0" u="none" strike="noStrike" dirty="0">
                <a:solidFill>
                  <a:srgbClr val="000000"/>
                </a:solidFill>
                <a:effectLst/>
                <a:latin typeface="-webkit-standard"/>
              </a:rPr>
              <a:t>Here we compare </a:t>
            </a:r>
            <a:r>
              <a:rPr lang="en-US" b="1" i="0" u="none" strike="noStrike" dirty="0">
                <a:solidFill>
                  <a:srgbClr val="000000"/>
                </a:solidFill>
                <a:effectLst/>
              </a:rPr>
              <a:t>Finland</a:t>
            </a:r>
            <a:r>
              <a:rPr lang="en-US" b="0" i="0" u="none" strike="noStrike" dirty="0">
                <a:solidFill>
                  <a:srgbClr val="000000"/>
                </a:solidFill>
                <a:effectLst/>
                <a:latin typeface="-webkit-standard"/>
              </a:rPr>
              <a:t>, </a:t>
            </a:r>
            <a:r>
              <a:rPr lang="en-US" b="1" i="0" u="none" strike="noStrike" dirty="0">
                <a:solidFill>
                  <a:srgbClr val="000000"/>
                </a:solidFill>
                <a:effectLst/>
              </a:rPr>
              <a:t>Canada</a:t>
            </a:r>
            <a:r>
              <a:rPr lang="en-US" b="0" i="0" u="none" strike="noStrike" dirty="0">
                <a:solidFill>
                  <a:srgbClr val="000000"/>
                </a:solidFill>
                <a:effectLst/>
                <a:latin typeface="-webkit-standard"/>
              </a:rPr>
              <a:t>, and </a:t>
            </a:r>
            <a:r>
              <a:rPr lang="en-US" b="1" i="0" u="none" strike="noStrike" dirty="0">
                <a:solidFill>
                  <a:srgbClr val="000000"/>
                </a:solidFill>
                <a:effectLst/>
              </a:rPr>
              <a:t>Brazil</a:t>
            </a:r>
            <a:r>
              <a:rPr lang="en-US" b="0" i="0" u="none" strike="noStrike" dirty="0">
                <a:solidFill>
                  <a:srgbClr val="000000"/>
                </a:solidFill>
                <a:effectLst/>
                <a:latin typeface="-webkit-standard"/>
              </a:rPr>
              <a:t>—all with ecological reserves.</a:t>
            </a:r>
            <a:br>
              <a:rPr lang="en-US" dirty="0"/>
            </a:br>
            <a:r>
              <a:rPr lang="en-US" b="0" i="0" u="none" strike="noStrike" dirty="0">
                <a:solidFill>
                  <a:srgbClr val="000000"/>
                </a:solidFill>
                <a:effectLst/>
                <a:latin typeface="-webkit-standard"/>
              </a:rPr>
              <a:t>These countries benefit from large forests, protected ecosystems, and in some cases strong environmental policies.</a:t>
            </a:r>
            <a:br>
              <a:rPr lang="en-US" dirty="0"/>
            </a:br>
            <a:r>
              <a:rPr lang="en-US" b="0" i="0" u="none" strike="noStrike" dirty="0">
                <a:solidFill>
                  <a:srgbClr val="000000"/>
                </a:solidFill>
                <a:effectLst/>
                <a:latin typeface="-webkit-standard"/>
              </a:rPr>
              <a:t>They show that living sustainably is possible with the right balance of population, policy, and preservation.</a:t>
            </a:r>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6</a:t>
            </a:fld>
            <a:endParaRPr lang="ko-KR" altLang="en-US"/>
          </a:p>
        </p:txBody>
      </p:sp>
    </p:spTree>
    <p:extLst>
      <p:ext uri="{BB962C8B-B14F-4D97-AF65-F5344CB8AC3E}">
        <p14:creationId xmlns:p14="http://schemas.microsoft.com/office/powerpoint/2010/main" val="159188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Overshooting Earth’s limits comes at a cost.</a:t>
            </a:r>
            <a:br>
              <a:rPr lang="en-US" dirty="0"/>
            </a:br>
            <a:r>
              <a:rPr lang="en-US" b="0" i="0" u="none" strike="noStrike" dirty="0">
                <a:solidFill>
                  <a:srgbClr val="000000"/>
                </a:solidFill>
                <a:effectLst/>
                <a:latin typeface="-webkit-standard"/>
              </a:rPr>
              <a:t>We see it in deforestation, water shortages, declining fish stocks, and extreme weather.</a:t>
            </a:r>
            <a:br>
              <a:rPr lang="en-US" dirty="0"/>
            </a:br>
            <a:r>
              <a:rPr lang="en-US" b="0" i="0" u="none" strike="noStrike" dirty="0">
                <a:solidFill>
                  <a:srgbClr val="000000"/>
                </a:solidFill>
                <a:effectLst/>
                <a:latin typeface="-webkit-standard"/>
              </a:rPr>
              <a:t>And this isn’t just theoretical—every year, </a:t>
            </a:r>
            <a:r>
              <a:rPr lang="en-US" b="1" i="0" u="none" strike="noStrike" dirty="0">
                <a:solidFill>
                  <a:srgbClr val="000000"/>
                </a:solidFill>
                <a:effectLst/>
              </a:rPr>
              <a:t>Earth Overshoot Day</a:t>
            </a:r>
            <a:r>
              <a:rPr lang="en-US" b="0" i="0" u="none" strike="noStrike" dirty="0">
                <a:solidFill>
                  <a:srgbClr val="000000"/>
                </a:solidFill>
                <a:effectLst/>
                <a:latin typeface="-webkit-standard"/>
              </a:rPr>
              <a:t> comes earlier.</a:t>
            </a:r>
            <a:br>
              <a:rPr lang="en-US" dirty="0"/>
            </a:br>
            <a:r>
              <a:rPr lang="en-US" b="0" i="0" u="none" strike="noStrike" dirty="0">
                <a:solidFill>
                  <a:srgbClr val="000000"/>
                </a:solidFill>
                <a:effectLst/>
                <a:latin typeface="-webkit-standard"/>
              </a:rPr>
              <a:t>In 1970, it fell in December. In 2016, it was </a:t>
            </a:r>
            <a:r>
              <a:rPr lang="en-US" b="1" i="0" u="none" strike="noStrike" dirty="0">
                <a:solidFill>
                  <a:srgbClr val="000000"/>
                </a:solidFill>
                <a:effectLst/>
              </a:rPr>
              <a:t>August 5th</a:t>
            </a:r>
            <a:r>
              <a:rPr lang="en-US" b="0" i="0" u="none" strike="noStrike" dirty="0">
                <a:solidFill>
                  <a:srgbClr val="000000"/>
                </a:solidFill>
                <a:effectLst/>
                <a:latin typeface="-webkit-standard"/>
              </a:rPr>
              <a:t>.</a:t>
            </a:r>
            <a:br>
              <a:rPr lang="en-US" dirty="0"/>
            </a:br>
            <a:r>
              <a:rPr lang="en-US" b="0" i="0" u="none" strike="noStrike" dirty="0">
                <a:solidFill>
                  <a:srgbClr val="000000"/>
                </a:solidFill>
                <a:effectLst/>
                <a:latin typeface="-webkit-standard"/>
              </a:rPr>
              <a:t>That means we used a year’s worth of resources in just 7 months.</a:t>
            </a:r>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7</a:t>
            </a:fld>
            <a:endParaRPr lang="ko-KR" altLang="en-US"/>
          </a:p>
        </p:txBody>
      </p:sp>
    </p:spTree>
    <p:extLst>
      <p:ext uri="{BB962C8B-B14F-4D97-AF65-F5344CB8AC3E}">
        <p14:creationId xmlns:p14="http://schemas.microsoft.com/office/powerpoint/2010/main" val="32118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So what can we do?</a:t>
            </a:r>
            <a:br>
              <a:rPr lang="en-US" dirty="0"/>
            </a:br>
            <a:r>
              <a:rPr lang="en-US" b="0" i="0" u="none" strike="noStrike" dirty="0">
                <a:solidFill>
                  <a:srgbClr val="000000"/>
                </a:solidFill>
                <a:effectLst/>
                <a:latin typeface="-webkit-standard"/>
              </a:rPr>
              <a:t>It starts with awareness.</a:t>
            </a:r>
            <a:br>
              <a:rPr lang="en-US" dirty="0"/>
            </a:br>
            <a:r>
              <a:rPr lang="en-US" b="0" i="0" u="none" strike="noStrike" dirty="0">
                <a:solidFill>
                  <a:srgbClr val="000000"/>
                </a:solidFill>
                <a:effectLst/>
                <a:latin typeface="-webkit-standard"/>
              </a:rPr>
              <a:t>As individuals, we can reduce food and energy waste, choose more sustainable products, and support clean energy and conservation.</a:t>
            </a:r>
            <a:br>
              <a:rPr lang="en-US" dirty="0"/>
            </a:br>
            <a:r>
              <a:rPr lang="en-US" b="0" i="0" u="none" strike="noStrike" dirty="0">
                <a:solidFill>
                  <a:srgbClr val="000000"/>
                </a:solidFill>
                <a:effectLst/>
                <a:latin typeface="-webkit-standard"/>
              </a:rPr>
              <a:t>As societies, we need policies that protect ecosystems, invest in renewables, and rethink what growth means.</a:t>
            </a:r>
            <a:br>
              <a:rPr lang="en-US" dirty="0"/>
            </a:br>
            <a:r>
              <a:rPr lang="en-US" b="0" i="0" u="none" strike="noStrike" dirty="0">
                <a:solidFill>
                  <a:srgbClr val="000000"/>
                </a:solidFill>
                <a:effectLst/>
                <a:latin typeface="-webkit-standard"/>
              </a:rPr>
              <a:t>Sustainability isn’t about sacrifice—it’s about balance.</a:t>
            </a:r>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8</a:t>
            </a:fld>
            <a:endParaRPr lang="ko-KR" altLang="en-US"/>
          </a:p>
        </p:txBody>
      </p:sp>
    </p:spTree>
    <p:extLst>
      <p:ext uri="{BB962C8B-B14F-4D97-AF65-F5344CB8AC3E}">
        <p14:creationId xmlns:p14="http://schemas.microsoft.com/office/powerpoint/2010/main" val="120765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We only have one Earth.</a:t>
            </a:r>
            <a:br>
              <a:rPr lang="en-US" dirty="0"/>
            </a:br>
            <a:r>
              <a:rPr lang="en-US" b="0" i="0" u="none" strike="noStrike" dirty="0">
                <a:solidFill>
                  <a:srgbClr val="000000"/>
                </a:solidFill>
                <a:effectLst/>
                <a:latin typeface="-webkit-standard"/>
              </a:rPr>
              <a:t>Living sustainably isn’t just possible—it’s necessary.</a:t>
            </a:r>
            <a:br>
              <a:rPr lang="en-US" dirty="0"/>
            </a:br>
            <a:r>
              <a:rPr lang="en-US" b="0" i="0" u="none" strike="noStrike" dirty="0">
                <a:solidFill>
                  <a:srgbClr val="000000"/>
                </a:solidFill>
                <a:effectLst/>
                <a:latin typeface="-webkit-standard"/>
              </a:rPr>
              <a:t>The future depends on how we act today.</a:t>
            </a:r>
            <a:br>
              <a:rPr lang="en-US" dirty="0"/>
            </a:br>
            <a:r>
              <a:rPr lang="en-US" b="0" i="0" u="none" strike="noStrike" dirty="0">
                <a:solidFill>
                  <a:srgbClr val="000000"/>
                </a:solidFill>
                <a:effectLst/>
                <a:latin typeface="-webkit-standard"/>
              </a:rPr>
              <a:t>Thank you for listening.</a:t>
            </a:r>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9</a:t>
            </a:fld>
            <a:endParaRPr lang="ko-KR" altLang="en-US"/>
          </a:p>
        </p:txBody>
      </p:sp>
    </p:spTree>
    <p:extLst>
      <p:ext uri="{BB962C8B-B14F-4D97-AF65-F5344CB8AC3E}">
        <p14:creationId xmlns:p14="http://schemas.microsoft.com/office/powerpoint/2010/main" val="68213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pptmon.com/" TargetMode="External"/><Relationship Id="rId13"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5.sv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pptmon.co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www.pptmon.com/" TargetMode="External"/><Relationship Id="rId1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 Id="rId9"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pptmon.com/" TargetMode="External"/><Relationship Id="rId3" Type="http://schemas.openxmlformats.org/officeDocument/2006/relationships/image" Target="../media/image2.svg"/><Relationship Id="rId7" Type="http://schemas.openxmlformats.org/officeDocument/2006/relationships/hyperlink" Target="https://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hyperlink" Target="http://pptmon.com/" TargetMode="External"/><Relationship Id="rId9"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2.png"/><Relationship Id="rId5" Type="http://schemas.openxmlformats.org/officeDocument/2006/relationships/hyperlink" Target="https://pptmon.com/" TargetMode="External"/><Relationship Id="rId10" Type="http://schemas.openxmlformats.org/officeDocument/2006/relationships/image" Target="../media/image13.png"/><Relationship Id="rId4" Type="http://schemas.openxmlformats.org/officeDocument/2006/relationships/image" Target="../media/image5.svg"/><Relationship Id="rId9"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 Id="rId9"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www.pptmon.com/" TargetMode="External"/><Relationship Id="rId3" Type="http://schemas.openxmlformats.org/officeDocument/2006/relationships/image" Target="../media/image2.svg"/><Relationship Id="rId7" Type="http://schemas.openxmlformats.org/officeDocument/2006/relationships/hyperlink" Target="https://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hyperlink" Target="http://pptmon.com/" TargetMode="External"/><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PTMON title">
    <p:spTree>
      <p:nvGrpSpPr>
        <p:cNvPr id="1" name=""/>
        <p:cNvGrpSpPr/>
        <p:nvPr/>
      </p:nvGrpSpPr>
      <p:grpSpPr>
        <a:xfrm>
          <a:off x="0" y="0"/>
          <a:ext cx="0" cy="0"/>
          <a:chOff x="0" y="0"/>
          <a:chExt cx="0" cy="0"/>
        </a:xfrm>
      </p:grpSpPr>
      <p:pic>
        <p:nvPicPr>
          <p:cNvPr id="74" name="그래픽 73">
            <a:extLst>
              <a:ext uri="{FF2B5EF4-FFF2-40B4-BE49-F238E27FC236}">
                <a16:creationId xmlns:a16="http://schemas.microsoft.com/office/drawing/2014/main" id="{6BB4B1C1-A81D-43B8-B56B-45D1E697C7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0"/>
            <a:ext cx="4769573" cy="2215596"/>
          </a:xfrm>
          <a:prstGeom prst="rect">
            <a:avLst/>
          </a:prstGeom>
        </p:spPr>
      </p:pic>
      <p:pic>
        <p:nvPicPr>
          <p:cNvPr id="15" name="그림 14">
            <a:extLst>
              <a:ext uri="{FF2B5EF4-FFF2-40B4-BE49-F238E27FC236}">
                <a16:creationId xmlns:a16="http://schemas.microsoft.com/office/drawing/2014/main" id="{E7618C4C-0499-488B-A0C6-D264673B44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flipV="1">
            <a:off x="0" y="-1"/>
            <a:ext cx="3416300" cy="2389543"/>
          </a:xfrm>
          <a:prstGeom prst="rect">
            <a:avLst/>
          </a:prstGeom>
        </p:spPr>
      </p:pic>
      <p:pic>
        <p:nvPicPr>
          <p:cNvPr id="73" name="그래픽 72">
            <a:extLst>
              <a:ext uri="{FF2B5EF4-FFF2-40B4-BE49-F238E27FC236}">
                <a16:creationId xmlns:a16="http://schemas.microsoft.com/office/drawing/2014/main" id="{C828D44B-D6B4-4E4C-919B-2111707B19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22426" y="4642404"/>
            <a:ext cx="4769573" cy="2215596"/>
          </a:xfrm>
          <a:prstGeom prst="rect">
            <a:avLst/>
          </a:prstGeom>
        </p:spPr>
      </p:pic>
      <p:pic>
        <p:nvPicPr>
          <p:cNvPr id="6" name="Graphic 3">
            <a:hlinkClick r:id="rId5"/>
            <a:extLst>
              <a:ext uri="{FF2B5EF4-FFF2-40B4-BE49-F238E27FC236}">
                <a16:creationId xmlns:a16="http://schemas.microsoft.com/office/drawing/2014/main" id="{84A74039-8D8B-4C9D-B416-35ED188E817A}"/>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29909"/>
          <a:stretch/>
        </p:blipFill>
        <p:spPr>
          <a:xfrm>
            <a:off x="6024563" y="7063924"/>
            <a:ext cx="1732461" cy="190500"/>
          </a:xfrm>
          <a:prstGeom prst="rect">
            <a:avLst/>
          </a:prstGeom>
        </p:spPr>
      </p:pic>
      <p:sp>
        <p:nvSpPr>
          <p:cNvPr id="8" name="TextBox 7">
            <a:hlinkClick r:id="rId8"/>
            <a:extLst>
              <a:ext uri="{FF2B5EF4-FFF2-40B4-BE49-F238E27FC236}">
                <a16:creationId xmlns:a16="http://schemas.microsoft.com/office/drawing/2014/main" id="{0CDFE0D9-9CF4-45A5-917C-35E2E7C255D1}"/>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9"/>
              </a:rPr>
              <a:t>Presentation template by</a:t>
            </a:r>
            <a:endParaRPr lang="ko-KR" altLang="en-US" sz="1000" u="none" dirty="0">
              <a:latin typeface="Arial" panose="020B0604020202020204" pitchFamily="34" charset="0"/>
              <a:cs typeface="Arial" panose="020B0604020202020204" pitchFamily="34" charset="0"/>
            </a:endParaRPr>
          </a:p>
        </p:txBody>
      </p:sp>
      <p:grpSp>
        <p:nvGrpSpPr>
          <p:cNvPr id="60" name="그룹 59">
            <a:extLst>
              <a:ext uri="{FF2B5EF4-FFF2-40B4-BE49-F238E27FC236}">
                <a16:creationId xmlns:a16="http://schemas.microsoft.com/office/drawing/2014/main" id="{4C23B882-6300-43DD-BDE8-D776E170B313}"/>
              </a:ext>
            </a:extLst>
          </p:cNvPr>
          <p:cNvGrpSpPr/>
          <p:nvPr userDrawn="1"/>
        </p:nvGrpSpPr>
        <p:grpSpPr>
          <a:xfrm>
            <a:off x="989147" y="0"/>
            <a:ext cx="3780428" cy="6351208"/>
            <a:chOff x="1589858" y="0"/>
            <a:chExt cx="1906612" cy="3203153"/>
          </a:xfrm>
        </p:grpSpPr>
        <p:pic>
          <p:nvPicPr>
            <p:cNvPr id="59" name="그림 58">
              <a:extLst>
                <a:ext uri="{FF2B5EF4-FFF2-40B4-BE49-F238E27FC236}">
                  <a16:creationId xmlns:a16="http://schemas.microsoft.com/office/drawing/2014/main" id="{8317E6B0-4455-4A37-9C8A-6866DB6198C5}"/>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89858" y="1375729"/>
              <a:ext cx="1906612" cy="1827424"/>
            </a:xfrm>
            <a:prstGeom prst="rect">
              <a:avLst/>
            </a:prstGeom>
          </p:spPr>
        </p:pic>
        <p:pic>
          <p:nvPicPr>
            <p:cNvPr id="58" name="그림 57">
              <a:extLst>
                <a:ext uri="{FF2B5EF4-FFF2-40B4-BE49-F238E27FC236}">
                  <a16:creationId xmlns:a16="http://schemas.microsoft.com/office/drawing/2014/main" id="{3C4AEAF6-F33F-485D-9359-6AD88C0DE3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699591" y="0"/>
              <a:ext cx="1632498" cy="1827423"/>
            </a:xfrm>
            <a:prstGeom prst="rect">
              <a:avLst/>
            </a:prstGeom>
          </p:spPr>
        </p:pic>
      </p:grpSp>
      <p:pic>
        <p:nvPicPr>
          <p:cNvPr id="3" name="그림 2">
            <a:extLst>
              <a:ext uri="{FF2B5EF4-FFF2-40B4-BE49-F238E27FC236}">
                <a16:creationId xmlns:a16="http://schemas.microsoft.com/office/drawing/2014/main" id="{8E2A901A-7440-4604-B4F7-D8801FCBFFF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4109494"/>
            <a:ext cx="4927600" cy="2748506"/>
          </a:xfrm>
          <a:prstGeom prst="rect">
            <a:avLst/>
          </a:prstGeom>
        </p:spPr>
      </p:pic>
      <p:pic>
        <p:nvPicPr>
          <p:cNvPr id="9" name="그림 8">
            <a:extLst>
              <a:ext uri="{FF2B5EF4-FFF2-40B4-BE49-F238E27FC236}">
                <a16:creationId xmlns:a16="http://schemas.microsoft.com/office/drawing/2014/main" id="{0D6FC1AA-6236-49BD-B672-C8BC6CFE265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6200000">
            <a:off x="9439443" y="-1070143"/>
            <a:ext cx="1682414" cy="3822700"/>
          </a:xfrm>
          <a:prstGeom prst="rect">
            <a:avLst/>
          </a:prstGeom>
        </p:spPr>
      </p:pic>
      <p:pic>
        <p:nvPicPr>
          <p:cNvPr id="17" name="그림 16">
            <a:extLst>
              <a:ext uri="{FF2B5EF4-FFF2-40B4-BE49-F238E27FC236}">
                <a16:creationId xmlns:a16="http://schemas.microsoft.com/office/drawing/2014/main" id="{E176364B-B572-455C-8595-7996740D35B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flipH="1">
            <a:off x="9118599" y="4732510"/>
            <a:ext cx="3073400" cy="2125490"/>
          </a:xfrm>
          <a:prstGeom prst="rect">
            <a:avLst/>
          </a:prstGeom>
        </p:spPr>
      </p:pic>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9" name="그림 8">
            <a:extLst>
              <a:ext uri="{FF2B5EF4-FFF2-40B4-BE49-F238E27FC236}">
                <a16:creationId xmlns:a16="http://schemas.microsoft.com/office/drawing/2014/main" id="{37D7C0AC-9243-42CA-9EC4-C64559F9FD4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14016" y="1001487"/>
            <a:ext cx="4997559" cy="5856514"/>
          </a:xfrm>
          <a:prstGeom prst="rect">
            <a:avLst/>
          </a:prstGeom>
        </p:spPr>
      </p:pic>
      <p:pic>
        <p:nvPicPr>
          <p:cNvPr id="11" name="그림 10">
            <a:extLst>
              <a:ext uri="{FF2B5EF4-FFF2-40B4-BE49-F238E27FC236}">
                <a16:creationId xmlns:a16="http://schemas.microsoft.com/office/drawing/2014/main" id="{488DAF6F-81CD-43A7-8EA0-A0C6A6311A4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6200000" flipV="1">
            <a:off x="1106708" y="-1106708"/>
            <a:ext cx="1739900" cy="3953316"/>
          </a:xfrm>
          <a:prstGeom prst="rect">
            <a:avLst/>
          </a:prstGeom>
        </p:spPr>
      </p:pic>
      <p:pic>
        <p:nvPicPr>
          <p:cNvPr id="12" name="그림 11">
            <a:extLst>
              <a:ext uri="{FF2B5EF4-FFF2-40B4-BE49-F238E27FC236}">
                <a16:creationId xmlns:a16="http://schemas.microsoft.com/office/drawing/2014/main" id="{449FC1C4-718D-4AA6-9FAC-A034A218DF4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flipH="1">
            <a:off x="9154217" y="4757142"/>
            <a:ext cx="3037783" cy="2100858"/>
          </a:xfrm>
          <a:prstGeom prst="rect">
            <a:avLst/>
          </a:prstGeom>
        </p:spPr>
      </p:pic>
    </p:spTree>
    <p:extLst>
      <p:ext uri="{BB962C8B-B14F-4D97-AF65-F5344CB8AC3E}">
        <p14:creationId xmlns:p14="http://schemas.microsoft.com/office/powerpoint/2010/main" val="17961788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8" name="그림 개체 틀 4">
            <a:extLst>
              <a:ext uri="{FF2B5EF4-FFF2-40B4-BE49-F238E27FC236}">
                <a16:creationId xmlns:a16="http://schemas.microsoft.com/office/drawing/2014/main" id="{5E60E162-F152-4AEC-9EE9-C02A84444915}"/>
              </a:ext>
            </a:extLst>
          </p:cNvPr>
          <p:cNvSpPr>
            <a:spLocks noGrp="1"/>
          </p:cNvSpPr>
          <p:nvPr>
            <p:ph type="pic" sz="quarter" idx="10" hasCustomPrompt="1"/>
          </p:nvPr>
        </p:nvSpPr>
        <p:spPr>
          <a:xfrm>
            <a:off x="7456714" y="996336"/>
            <a:ext cx="3628572" cy="4865328"/>
          </a:xfrm>
          <a:prstGeom prst="roundRect">
            <a:avLst>
              <a:gd name="adj" fmla="val 9067"/>
            </a:avLst>
          </a:prstGeom>
          <a:pattFill prst="pct10">
            <a:fgClr>
              <a:schemeClr val="bg1">
                <a:lumMod val="75000"/>
              </a:schemeClr>
            </a:fgClr>
            <a:bgClr>
              <a:schemeClr val="bg1">
                <a:lumMod val="95000"/>
              </a:schemeClr>
            </a:bgClr>
          </a:pattFill>
        </p:spPr>
        <p:txBody>
          <a:bodyPr wrap="square" lIns="90000" tIns="8280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1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10" name="그림 9">
            <a:extLst>
              <a:ext uri="{FF2B5EF4-FFF2-40B4-BE49-F238E27FC236}">
                <a16:creationId xmlns:a16="http://schemas.microsoft.com/office/drawing/2014/main" id="{9325B895-DACE-42F1-8F52-BDC024DAFA0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9183109" y="4472350"/>
            <a:ext cx="3008891" cy="2385650"/>
          </a:xfrm>
          <a:prstGeom prst="rect">
            <a:avLst/>
          </a:prstGeom>
        </p:spPr>
      </p:pic>
      <p:pic>
        <p:nvPicPr>
          <p:cNvPr id="17" name="그림 16">
            <a:extLst>
              <a:ext uri="{FF2B5EF4-FFF2-40B4-BE49-F238E27FC236}">
                <a16:creationId xmlns:a16="http://schemas.microsoft.com/office/drawing/2014/main" id="{67423D1F-FA3F-4C02-9F39-278FE69ABB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554898"/>
            <a:ext cx="2146260" cy="2303102"/>
          </a:xfrm>
          <a:prstGeom prst="rect">
            <a:avLst/>
          </a:prstGeom>
        </p:spPr>
      </p:pic>
    </p:spTree>
    <p:extLst>
      <p:ext uri="{BB962C8B-B14F-4D97-AF65-F5344CB8AC3E}">
        <p14:creationId xmlns:p14="http://schemas.microsoft.com/office/powerpoint/2010/main" val="1428772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9" name="그림 개체 틀 4">
            <a:extLst>
              <a:ext uri="{FF2B5EF4-FFF2-40B4-BE49-F238E27FC236}">
                <a16:creationId xmlns:a16="http://schemas.microsoft.com/office/drawing/2014/main" id="{4A210E17-D95D-466D-90BA-C0E6AC395501}"/>
              </a:ext>
            </a:extLst>
          </p:cNvPr>
          <p:cNvSpPr>
            <a:spLocks noGrp="1"/>
          </p:cNvSpPr>
          <p:nvPr>
            <p:ph type="pic" sz="quarter" idx="10" hasCustomPrompt="1"/>
          </p:nvPr>
        </p:nvSpPr>
        <p:spPr>
          <a:xfrm>
            <a:off x="1008357" y="1483633"/>
            <a:ext cx="4857162" cy="2247122"/>
          </a:xfrm>
          <a:prstGeom prst="rect">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0" name="그림 개체 틀 4">
            <a:extLst>
              <a:ext uri="{FF2B5EF4-FFF2-40B4-BE49-F238E27FC236}">
                <a16:creationId xmlns:a16="http://schemas.microsoft.com/office/drawing/2014/main" id="{96CEF267-F44C-4DFF-B6F7-ADFD7A317BF3}"/>
              </a:ext>
            </a:extLst>
          </p:cNvPr>
          <p:cNvSpPr>
            <a:spLocks noGrp="1"/>
          </p:cNvSpPr>
          <p:nvPr>
            <p:ph type="pic" sz="quarter" idx="11" hasCustomPrompt="1"/>
          </p:nvPr>
        </p:nvSpPr>
        <p:spPr>
          <a:xfrm>
            <a:off x="6326483" y="1483633"/>
            <a:ext cx="4857162" cy="2247122"/>
          </a:xfrm>
          <a:prstGeom prst="rect">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12" name="그림 11">
            <a:extLst>
              <a:ext uri="{FF2B5EF4-FFF2-40B4-BE49-F238E27FC236}">
                <a16:creationId xmlns:a16="http://schemas.microsoft.com/office/drawing/2014/main" id="{4D702B2C-4AEC-4F0E-97A5-156ECF3D01D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6200000">
            <a:off x="10058122" y="-829612"/>
            <a:ext cx="1304266" cy="2963490"/>
          </a:xfrm>
          <a:prstGeom prst="rect">
            <a:avLst/>
          </a:prstGeom>
        </p:spPr>
      </p:pic>
      <p:pic>
        <p:nvPicPr>
          <p:cNvPr id="13" name="그림 12">
            <a:extLst>
              <a:ext uri="{FF2B5EF4-FFF2-40B4-BE49-F238E27FC236}">
                <a16:creationId xmlns:a16="http://schemas.microsoft.com/office/drawing/2014/main" id="{6293F6A6-707E-4445-9ACC-88FE9E35D50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5400000" flipH="1">
            <a:off x="627369" y="4521878"/>
            <a:ext cx="1708753" cy="2963490"/>
          </a:xfrm>
          <a:prstGeom prst="rect">
            <a:avLst/>
          </a:prstGeom>
        </p:spPr>
      </p:pic>
    </p:spTree>
    <p:extLst>
      <p:ext uri="{BB962C8B-B14F-4D97-AF65-F5344CB8AC3E}">
        <p14:creationId xmlns:p14="http://schemas.microsoft.com/office/powerpoint/2010/main" val="7479575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pic>
        <p:nvPicPr>
          <p:cNvPr id="10" name="그래픽 9">
            <a:extLst>
              <a:ext uri="{FF2B5EF4-FFF2-40B4-BE49-F238E27FC236}">
                <a16:creationId xmlns:a16="http://schemas.microsoft.com/office/drawing/2014/main" id="{0A1A82C4-AAC2-46F5-83B1-CC5D47BEC7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5471886"/>
            <a:ext cx="2983925" cy="1386114"/>
          </a:xfrm>
          <a:prstGeom prst="rect">
            <a:avLst/>
          </a:prstGeom>
        </p:spPr>
      </p:pic>
      <p:pic>
        <p:nvPicPr>
          <p:cNvPr id="6" name="Graphic 3">
            <a:hlinkClick r:id="rId4"/>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9909"/>
          <a:stretch/>
        </p:blipFill>
        <p:spPr>
          <a:xfrm>
            <a:off x="6024563" y="7063924"/>
            <a:ext cx="1732461" cy="190500"/>
          </a:xfrm>
          <a:prstGeom prst="rect">
            <a:avLst/>
          </a:prstGeom>
        </p:spPr>
      </p:pic>
      <p:sp>
        <p:nvSpPr>
          <p:cNvPr id="7" name="TextBox 6">
            <a:hlinkClick r:id="rId7"/>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8"/>
              </a:rPr>
              <a:t>Presentation template by</a:t>
            </a:r>
            <a:endParaRPr lang="ko-KR" altLang="en-US" sz="1000" u="none" dirty="0">
              <a:latin typeface="Arial" panose="020B0604020202020204" pitchFamily="34" charset="0"/>
              <a:cs typeface="Arial" panose="020B0604020202020204" pitchFamily="34" charset="0"/>
            </a:endParaRPr>
          </a:p>
        </p:txBody>
      </p:sp>
      <p:sp>
        <p:nvSpPr>
          <p:cNvPr id="12" name="그림 개체 틀 2">
            <a:extLst>
              <a:ext uri="{FF2B5EF4-FFF2-40B4-BE49-F238E27FC236}">
                <a16:creationId xmlns:a16="http://schemas.microsoft.com/office/drawing/2014/main" id="{1E321245-B40F-4A9C-BEBF-994BF10AA429}"/>
              </a:ext>
            </a:extLst>
          </p:cNvPr>
          <p:cNvSpPr>
            <a:spLocks noGrp="1"/>
          </p:cNvSpPr>
          <p:nvPr>
            <p:ph type="pic" sz="quarter" idx="11" hasCustomPrompt="1"/>
          </p:nvPr>
        </p:nvSpPr>
        <p:spPr>
          <a:xfrm>
            <a:off x="0" y="0"/>
            <a:ext cx="12192000"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9" name="그림 8">
            <a:extLst>
              <a:ext uri="{FF2B5EF4-FFF2-40B4-BE49-F238E27FC236}">
                <a16:creationId xmlns:a16="http://schemas.microsoft.com/office/drawing/2014/main" id="{548D37C0-DC79-4F54-AA20-BFDA8A621D5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5471886"/>
            <a:ext cx="2485065" cy="1386114"/>
          </a:xfrm>
          <a:prstGeom prst="rect">
            <a:avLst/>
          </a:prstGeom>
        </p:spPr>
      </p:pic>
      <p:pic>
        <p:nvPicPr>
          <p:cNvPr id="13" name="그림 12">
            <a:extLst>
              <a:ext uri="{FF2B5EF4-FFF2-40B4-BE49-F238E27FC236}">
                <a16:creationId xmlns:a16="http://schemas.microsoft.com/office/drawing/2014/main" id="{06ABDC79-DA7D-482B-BF9A-7F7323D946FB}"/>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170813" y="5444274"/>
            <a:ext cx="2021187" cy="1413726"/>
          </a:xfrm>
          <a:prstGeom prst="rect">
            <a:avLst/>
          </a:prstGeom>
        </p:spPr>
      </p:pic>
    </p:spTree>
    <p:extLst>
      <p:ext uri="{BB962C8B-B14F-4D97-AF65-F5344CB8AC3E}">
        <p14:creationId xmlns:p14="http://schemas.microsoft.com/office/powerpoint/2010/main" val="16871934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8" name="그림 개체 틀 4">
            <a:extLst>
              <a:ext uri="{FF2B5EF4-FFF2-40B4-BE49-F238E27FC236}">
                <a16:creationId xmlns:a16="http://schemas.microsoft.com/office/drawing/2014/main" id="{F4393817-A9E0-4255-806F-3692134C82EB}"/>
              </a:ext>
            </a:extLst>
          </p:cNvPr>
          <p:cNvSpPr>
            <a:spLocks noGrp="1"/>
          </p:cNvSpPr>
          <p:nvPr>
            <p:ph type="pic" sz="quarter" idx="10" hasCustomPrompt="1"/>
          </p:nvPr>
        </p:nvSpPr>
        <p:spPr>
          <a:xfrm>
            <a:off x="874526" y="1433286"/>
            <a:ext cx="2946400" cy="29464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dirty="0"/>
              <a:t>Click icon to add picture</a:t>
            </a:r>
            <a:endParaRPr lang="ko-KR" altLang="en-US" dirty="0"/>
          </a:p>
        </p:txBody>
      </p:sp>
      <p:sp>
        <p:nvSpPr>
          <p:cNvPr id="9" name="그림 개체 틀 4">
            <a:extLst>
              <a:ext uri="{FF2B5EF4-FFF2-40B4-BE49-F238E27FC236}">
                <a16:creationId xmlns:a16="http://schemas.microsoft.com/office/drawing/2014/main" id="{C74E2C36-C7CF-488F-96D1-0D890E54D837}"/>
              </a:ext>
            </a:extLst>
          </p:cNvPr>
          <p:cNvSpPr>
            <a:spLocks noGrp="1"/>
          </p:cNvSpPr>
          <p:nvPr>
            <p:ph type="pic" sz="quarter" idx="11" hasCustomPrompt="1"/>
          </p:nvPr>
        </p:nvSpPr>
        <p:spPr>
          <a:xfrm>
            <a:off x="4622800" y="1433286"/>
            <a:ext cx="2946400" cy="29464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dirty="0"/>
              <a:t>Click icon to add picture</a:t>
            </a:r>
            <a:endParaRPr lang="ko-KR" altLang="en-US" dirty="0"/>
          </a:p>
        </p:txBody>
      </p:sp>
      <p:sp>
        <p:nvSpPr>
          <p:cNvPr id="10" name="그림 개체 틀 4">
            <a:extLst>
              <a:ext uri="{FF2B5EF4-FFF2-40B4-BE49-F238E27FC236}">
                <a16:creationId xmlns:a16="http://schemas.microsoft.com/office/drawing/2014/main" id="{203439E2-96DB-484C-9617-13BE87F780B3}"/>
              </a:ext>
            </a:extLst>
          </p:cNvPr>
          <p:cNvSpPr>
            <a:spLocks noGrp="1"/>
          </p:cNvSpPr>
          <p:nvPr>
            <p:ph type="pic" sz="quarter" idx="12" hasCustomPrompt="1"/>
          </p:nvPr>
        </p:nvSpPr>
        <p:spPr>
          <a:xfrm>
            <a:off x="8366810" y="1433286"/>
            <a:ext cx="2946400" cy="29464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dirty="0"/>
              <a:t>Click icon to add picture</a:t>
            </a:r>
            <a:endParaRPr lang="ko-KR" altLang="en-US" dirty="0"/>
          </a:p>
        </p:txBody>
      </p:sp>
      <p:pic>
        <p:nvPicPr>
          <p:cNvPr id="18" name="그림 17">
            <a:extLst>
              <a:ext uri="{FF2B5EF4-FFF2-40B4-BE49-F238E27FC236}">
                <a16:creationId xmlns:a16="http://schemas.microsoft.com/office/drawing/2014/main" id="{66B6E8EC-FFDC-456B-90F6-2DC8C0B9EA7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93557" y="5295900"/>
            <a:ext cx="1498444" cy="1607946"/>
          </a:xfrm>
          <a:prstGeom prst="rect">
            <a:avLst/>
          </a:prstGeom>
        </p:spPr>
      </p:pic>
      <p:pic>
        <p:nvPicPr>
          <p:cNvPr id="19" name="그림 18">
            <a:extLst>
              <a:ext uri="{FF2B5EF4-FFF2-40B4-BE49-F238E27FC236}">
                <a16:creationId xmlns:a16="http://schemas.microsoft.com/office/drawing/2014/main" id="{CC3C8948-5A74-4085-839B-62364DAE9DA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5562600"/>
            <a:ext cx="1873113" cy="1295400"/>
          </a:xfrm>
          <a:prstGeom prst="rect">
            <a:avLst/>
          </a:prstGeom>
        </p:spPr>
      </p:pic>
    </p:spTree>
    <p:extLst>
      <p:ext uri="{BB962C8B-B14F-4D97-AF65-F5344CB8AC3E}">
        <p14:creationId xmlns:p14="http://schemas.microsoft.com/office/powerpoint/2010/main" val="16933045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8" name="그림 개체 틀 11">
            <a:extLst>
              <a:ext uri="{FF2B5EF4-FFF2-40B4-BE49-F238E27FC236}">
                <a16:creationId xmlns:a16="http://schemas.microsoft.com/office/drawing/2014/main" id="{3326962E-2A79-49BB-BAFF-1F15F04AF93A}"/>
              </a:ext>
            </a:extLst>
          </p:cNvPr>
          <p:cNvSpPr>
            <a:spLocks noGrp="1"/>
          </p:cNvSpPr>
          <p:nvPr>
            <p:ph type="pic" sz="quarter" idx="10" hasCustomPrompt="1"/>
          </p:nvPr>
        </p:nvSpPr>
        <p:spPr>
          <a:xfrm>
            <a:off x="7716277" y="863142"/>
            <a:ext cx="2422446" cy="5256000"/>
          </a:xfrm>
          <a:prstGeom prst="roundRect">
            <a:avLst>
              <a:gd name="adj" fmla="val 14137"/>
            </a:avLst>
          </a:prstGeom>
          <a:pattFill prst="pct10">
            <a:fgClr>
              <a:schemeClr val="bg1">
                <a:lumMod val="75000"/>
              </a:schemeClr>
            </a:fgClr>
            <a:bgClr>
              <a:schemeClr val="bg1"/>
            </a:bgClr>
          </a:pattFill>
        </p:spPr>
        <p:txBody>
          <a:bodyPr tIns="1152000" anchor="ctr"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10" name="그림 9">
            <a:extLst>
              <a:ext uri="{FF2B5EF4-FFF2-40B4-BE49-F238E27FC236}">
                <a16:creationId xmlns:a16="http://schemas.microsoft.com/office/drawing/2014/main" id="{0F1995D1-E451-4580-A03A-B89971378E3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4472350"/>
            <a:ext cx="3008891" cy="2385650"/>
          </a:xfrm>
          <a:prstGeom prst="rect">
            <a:avLst/>
          </a:prstGeom>
        </p:spPr>
      </p:pic>
      <p:pic>
        <p:nvPicPr>
          <p:cNvPr id="11" name="그림 10">
            <a:extLst>
              <a:ext uri="{FF2B5EF4-FFF2-40B4-BE49-F238E27FC236}">
                <a16:creationId xmlns:a16="http://schemas.microsoft.com/office/drawing/2014/main" id="{99332961-42A9-4FAA-969E-C61F9402A8F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6200000">
            <a:off x="10058121" y="-829612"/>
            <a:ext cx="1304266" cy="2963490"/>
          </a:xfrm>
          <a:prstGeom prst="rect">
            <a:avLst/>
          </a:prstGeom>
        </p:spPr>
      </p:pic>
    </p:spTree>
    <p:extLst>
      <p:ext uri="{BB962C8B-B14F-4D97-AF65-F5344CB8AC3E}">
        <p14:creationId xmlns:p14="http://schemas.microsoft.com/office/powerpoint/2010/main" val="31306771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834B94CA-C87F-4FFA-B057-21D05D407A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0800000">
            <a:off x="0" y="0"/>
            <a:ext cx="3021273" cy="2113240"/>
          </a:xfrm>
          <a:prstGeom prst="rect">
            <a:avLst/>
          </a:prstGeom>
        </p:spPr>
      </p:pic>
      <p:pic>
        <p:nvPicPr>
          <p:cNvPr id="15" name="그림 14">
            <a:extLst>
              <a:ext uri="{FF2B5EF4-FFF2-40B4-BE49-F238E27FC236}">
                <a16:creationId xmlns:a16="http://schemas.microsoft.com/office/drawing/2014/main" id="{DEF8DD5C-30B2-4172-810D-FED72320B3E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9154217" y="4757142"/>
            <a:ext cx="3037783" cy="2100858"/>
          </a:xfrm>
          <a:prstGeom prst="rect">
            <a:avLst/>
          </a:prstGeom>
        </p:spPr>
      </p:pic>
      <p:sp>
        <p:nvSpPr>
          <p:cNvPr id="8" name="그림 개체 틀 5">
            <a:extLst>
              <a:ext uri="{FF2B5EF4-FFF2-40B4-BE49-F238E27FC236}">
                <a16:creationId xmlns:a16="http://schemas.microsoft.com/office/drawing/2014/main" id="{6781E1EB-4989-40C5-A8D0-6F5891AB9AF1}"/>
              </a:ext>
            </a:extLst>
          </p:cNvPr>
          <p:cNvSpPr>
            <a:spLocks noGrp="1"/>
          </p:cNvSpPr>
          <p:nvPr>
            <p:ph type="pic" sz="quarter" idx="10" hasCustomPrompt="1"/>
          </p:nvPr>
        </p:nvSpPr>
        <p:spPr>
          <a:xfrm>
            <a:off x="6763497" y="754053"/>
            <a:ext cx="3997870" cy="5332422"/>
          </a:xfrm>
          <a:prstGeom prst="roundRect">
            <a:avLst>
              <a:gd name="adj" fmla="val 1370"/>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3593699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8" name="그림 개체 틀 8">
            <a:extLst>
              <a:ext uri="{FF2B5EF4-FFF2-40B4-BE49-F238E27FC236}">
                <a16:creationId xmlns:a16="http://schemas.microsoft.com/office/drawing/2014/main" id="{A49E3D22-895E-4495-8F99-182340B37E99}"/>
              </a:ext>
            </a:extLst>
          </p:cNvPr>
          <p:cNvSpPr>
            <a:spLocks noGrp="1"/>
          </p:cNvSpPr>
          <p:nvPr>
            <p:ph type="pic" sz="quarter" idx="10" hasCustomPrompt="1"/>
          </p:nvPr>
        </p:nvSpPr>
        <p:spPr>
          <a:xfrm>
            <a:off x="5240532" y="1325444"/>
            <a:ext cx="5209432" cy="3222744"/>
          </a:xfrm>
          <a:prstGeom prst="rect">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dirty="0"/>
              <a:t>Click icon to add picture</a:t>
            </a:r>
            <a:endParaRPr lang="ko-KR" altLang="en-US" dirty="0"/>
          </a:p>
        </p:txBody>
      </p:sp>
      <p:pic>
        <p:nvPicPr>
          <p:cNvPr id="16" name="그림 15">
            <a:extLst>
              <a:ext uri="{FF2B5EF4-FFF2-40B4-BE49-F238E27FC236}">
                <a16:creationId xmlns:a16="http://schemas.microsoft.com/office/drawing/2014/main" id="{7EB6E17E-DFDB-4BE7-9291-29B5C3F42C1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4786034"/>
            <a:ext cx="3714680" cy="2071966"/>
          </a:xfrm>
          <a:prstGeom prst="rect">
            <a:avLst/>
          </a:prstGeom>
        </p:spPr>
      </p:pic>
      <p:pic>
        <p:nvPicPr>
          <p:cNvPr id="17" name="그림 16">
            <a:extLst>
              <a:ext uri="{FF2B5EF4-FFF2-40B4-BE49-F238E27FC236}">
                <a16:creationId xmlns:a16="http://schemas.microsoft.com/office/drawing/2014/main" id="{6203BF1A-F760-444E-906E-3460725DC6F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5400000" flipV="1">
            <a:off x="9855878" y="-627368"/>
            <a:ext cx="1708753" cy="2963490"/>
          </a:xfrm>
          <a:prstGeom prst="rect">
            <a:avLst/>
          </a:prstGeom>
        </p:spPr>
      </p:pic>
    </p:spTree>
    <p:extLst>
      <p:ext uri="{BB962C8B-B14F-4D97-AF65-F5344CB8AC3E}">
        <p14:creationId xmlns:p14="http://schemas.microsoft.com/office/powerpoint/2010/main" val="8045319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BB852C5F-DF30-4FF4-821C-16028A87514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37683" y="1567020"/>
            <a:ext cx="4507492" cy="4717143"/>
          </a:xfrm>
          <a:prstGeom prst="rect">
            <a:avLst/>
          </a:prstGeom>
        </p:spPr>
      </p:pic>
      <p:pic>
        <p:nvPicPr>
          <p:cNvPr id="11" name="그림 10">
            <a:extLst>
              <a:ext uri="{FF2B5EF4-FFF2-40B4-BE49-F238E27FC236}">
                <a16:creationId xmlns:a16="http://schemas.microsoft.com/office/drawing/2014/main" id="{00730933-619A-4955-B297-C9E5414428D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6200000" flipV="1">
            <a:off x="996743" y="-996744"/>
            <a:ext cx="1567020" cy="3560507"/>
          </a:xfrm>
          <a:prstGeom prst="rect">
            <a:avLst/>
          </a:prstGeom>
        </p:spPr>
      </p:pic>
      <p:pic>
        <p:nvPicPr>
          <p:cNvPr id="13" name="그림 12">
            <a:extLst>
              <a:ext uri="{FF2B5EF4-FFF2-40B4-BE49-F238E27FC236}">
                <a16:creationId xmlns:a16="http://schemas.microsoft.com/office/drawing/2014/main" id="{C3F03FCC-BCBC-42EA-A52F-5714A3F70D43}"/>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5400000" flipH="1">
            <a:off x="627369" y="4521878"/>
            <a:ext cx="1708753" cy="2963490"/>
          </a:xfrm>
          <a:prstGeom prst="rect">
            <a:avLst/>
          </a:prstGeom>
        </p:spPr>
      </p:pic>
      <p:pic>
        <p:nvPicPr>
          <p:cNvPr id="17" name="그림 16">
            <a:extLst>
              <a:ext uri="{FF2B5EF4-FFF2-40B4-BE49-F238E27FC236}">
                <a16:creationId xmlns:a16="http://schemas.microsoft.com/office/drawing/2014/main" id="{52EFEE6A-E4AB-4766-B0EE-2F9DB26D556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045740" y="4554898"/>
            <a:ext cx="2146260" cy="2303102"/>
          </a:xfrm>
          <a:prstGeom prst="rect">
            <a:avLst/>
          </a:prstGeom>
        </p:spPr>
      </p:pic>
      <p:pic>
        <p:nvPicPr>
          <p:cNvPr id="19" name="그림 18">
            <a:extLst>
              <a:ext uri="{FF2B5EF4-FFF2-40B4-BE49-F238E27FC236}">
                <a16:creationId xmlns:a16="http://schemas.microsoft.com/office/drawing/2014/main" id="{181B30F2-C5E4-4BAC-B4F5-76B32E50162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0800000">
            <a:off x="9791699" y="0"/>
            <a:ext cx="2400299" cy="1903118"/>
          </a:xfrm>
          <a:prstGeom prst="rect">
            <a:avLst/>
          </a:prstGeom>
        </p:spPr>
      </p:pic>
    </p:spTree>
    <p:extLst>
      <p:ext uri="{BB962C8B-B14F-4D97-AF65-F5344CB8AC3E}">
        <p14:creationId xmlns:p14="http://schemas.microsoft.com/office/powerpoint/2010/main" val="19333160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8" name="그림 17">
            <a:extLst>
              <a:ext uri="{FF2B5EF4-FFF2-40B4-BE49-F238E27FC236}">
                <a16:creationId xmlns:a16="http://schemas.microsoft.com/office/drawing/2014/main" id="{B621A04D-3CEA-4F27-AFCC-7548B295649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4472350"/>
            <a:ext cx="3008891" cy="2385650"/>
          </a:xfrm>
          <a:prstGeom prst="rect">
            <a:avLst/>
          </a:prstGeom>
        </p:spPr>
      </p:pic>
      <p:pic>
        <p:nvPicPr>
          <p:cNvPr id="20" name="그림 19">
            <a:extLst>
              <a:ext uri="{FF2B5EF4-FFF2-40B4-BE49-F238E27FC236}">
                <a16:creationId xmlns:a16="http://schemas.microsoft.com/office/drawing/2014/main" id="{85AB8279-3AAD-4B0F-943F-79E97C3ADD9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596959" y="4343435"/>
            <a:ext cx="3595042" cy="2514565"/>
          </a:xfrm>
          <a:prstGeom prst="rect">
            <a:avLst/>
          </a:prstGeom>
        </p:spPr>
      </p:pic>
      <p:pic>
        <p:nvPicPr>
          <p:cNvPr id="9" name="그림 8">
            <a:extLst>
              <a:ext uri="{FF2B5EF4-FFF2-40B4-BE49-F238E27FC236}">
                <a16:creationId xmlns:a16="http://schemas.microsoft.com/office/drawing/2014/main" id="{45668C1D-A8D0-4EB6-A4D0-8175B5AD266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429537" y="4238171"/>
            <a:ext cx="2762464" cy="2619829"/>
          </a:xfrm>
          <a:prstGeom prst="rect">
            <a:avLst/>
          </a:prstGeom>
        </p:spPr>
      </p:pic>
    </p:spTree>
    <p:extLst>
      <p:ext uri="{BB962C8B-B14F-4D97-AF65-F5344CB8AC3E}">
        <p14:creationId xmlns:p14="http://schemas.microsoft.com/office/powerpoint/2010/main" val="36231334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3" name="그림 12">
            <a:extLst>
              <a:ext uri="{FF2B5EF4-FFF2-40B4-BE49-F238E27FC236}">
                <a16:creationId xmlns:a16="http://schemas.microsoft.com/office/drawing/2014/main" id="{938C42BA-2809-49C3-9318-D64E024EFDC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627369" y="-627368"/>
            <a:ext cx="1708753" cy="2963490"/>
          </a:xfrm>
          <a:prstGeom prst="rect">
            <a:avLst/>
          </a:prstGeom>
        </p:spPr>
      </p:pic>
      <p:pic>
        <p:nvPicPr>
          <p:cNvPr id="15" name="그림 14">
            <a:extLst>
              <a:ext uri="{FF2B5EF4-FFF2-40B4-BE49-F238E27FC236}">
                <a16:creationId xmlns:a16="http://schemas.microsoft.com/office/drawing/2014/main" id="{AD3E654E-BC8D-4DA6-80D3-99CA1AB569A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170727" y="4744760"/>
            <a:ext cx="3021273" cy="2113240"/>
          </a:xfrm>
          <a:prstGeom prst="rect">
            <a:avLst/>
          </a:prstGeom>
        </p:spPr>
      </p:pic>
    </p:spTree>
    <p:extLst>
      <p:ext uri="{BB962C8B-B14F-4D97-AF65-F5344CB8AC3E}">
        <p14:creationId xmlns:p14="http://schemas.microsoft.com/office/powerpoint/2010/main" val="982788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3708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PTMON custom">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8CE10179-B753-4888-9640-57E07D0E44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1E067073-E742-49A6-94E9-3275986BBD0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8B08FDB9-2934-457C-84E1-1D02BED26C6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6200000">
            <a:off x="10058121" y="-829612"/>
            <a:ext cx="1304266" cy="2963490"/>
          </a:xfrm>
          <a:prstGeom prst="rect">
            <a:avLst/>
          </a:prstGeom>
        </p:spPr>
      </p:pic>
      <p:pic>
        <p:nvPicPr>
          <p:cNvPr id="13" name="그림 12">
            <a:extLst>
              <a:ext uri="{FF2B5EF4-FFF2-40B4-BE49-F238E27FC236}">
                <a16:creationId xmlns:a16="http://schemas.microsoft.com/office/drawing/2014/main" id="{E20DCDC3-3840-4628-BF9B-D5FD5122C05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57142"/>
            <a:ext cx="3037783" cy="2100858"/>
          </a:xfrm>
          <a:prstGeom prst="rect">
            <a:avLst/>
          </a:prstGeom>
        </p:spPr>
      </p:pic>
    </p:spTree>
    <p:extLst>
      <p:ext uri="{BB962C8B-B14F-4D97-AF65-F5344CB8AC3E}">
        <p14:creationId xmlns:p14="http://schemas.microsoft.com/office/powerpoint/2010/main" val="2090976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10" name="그래픽 9">
            <a:extLst>
              <a:ext uri="{FF2B5EF4-FFF2-40B4-BE49-F238E27FC236}">
                <a16:creationId xmlns:a16="http://schemas.microsoft.com/office/drawing/2014/main" id="{0A1A82C4-AAC2-46F5-83B1-CC5D47BEC7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5471886"/>
            <a:ext cx="2983925" cy="1386114"/>
          </a:xfrm>
          <a:prstGeom prst="rect">
            <a:avLst/>
          </a:prstGeom>
        </p:spPr>
      </p:pic>
      <p:pic>
        <p:nvPicPr>
          <p:cNvPr id="11" name="그래픽 10">
            <a:extLst>
              <a:ext uri="{FF2B5EF4-FFF2-40B4-BE49-F238E27FC236}">
                <a16:creationId xmlns:a16="http://schemas.microsoft.com/office/drawing/2014/main" id="{7E2C00C7-CE72-4B71-A16F-BB5943445A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flipH="1">
            <a:off x="9208074" y="0"/>
            <a:ext cx="2983925" cy="1386114"/>
          </a:xfrm>
          <a:prstGeom prst="rect">
            <a:avLst/>
          </a:prstGeom>
        </p:spPr>
      </p:pic>
      <p:pic>
        <p:nvPicPr>
          <p:cNvPr id="6" name="Graphic 3">
            <a:hlinkClick r:id="rId4"/>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9909"/>
          <a:stretch/>
        </p:blipFill>
        <p:spPr>
          <a:xfrm>
            <a:off x="6024563" y="7063924"/>
            <a:ext cx="1732461" cy="190500"/>
          </a:xfrm>
          <a:prstGeom prst="rect">
            <a:avLst/>
          </a:prstGeom>
        </p:spPr>
      </p:pic>
      <p:sp>
        <p:nvSpPr>
          <p:cNvPr id="7" name="TextBox 6">
            <a:hlinkClick r:id="rId7"/>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8"/>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20988419-25A9-424E-A418-753660A7D373}"/>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a:off x="9414190" y="0"/>
            <a:ext cx="2777809" cy="1549400"/>
          </a:xfrm>
          <a:prstGeom prst="rect">
            <a:avLst/>
          </a:prstGeom>
        </p:spPr>
      </p:pic>
      <p:pic>
        <p:nvPicPr>
          <p:cNvPr id="13" name="그림 12">
            <a:extLst>
              <a:ext uri="{FF2B5EF4-FFF2-40B4-BE49-F238E27FC236}">
                <a16:creationId xmlns:a16="http://schemas.microsoft.com/office/drawing/2014/main" id="{EFA0A344-D359-456A-823D-7E021E4EB7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4472350"/>
            <a:ext cx="3008891" cy="2385650"/>
          </a:xfrm>
          <a:prstGeom prst="rect">
            <a:avLst/>
          </a:prstGeom>
        </p:spPr>
      </p:pic>
    </p:spTree>
    <p:extLst>
      <p:ext uri="{BB962C8B-B14F-4D97-AF65-F5344CB8AC3E}">
        <p14:creationId xmlns:p14="http://schemas.microsoft.com/office/powerpoint/2010/main" val="40122002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F8CA7EF7-8CD3-4245-87B8-7F745880D83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 y="5342070"/>
            <a:ext cx="2717800" cy="1515929"/>
          </a:xfrm>
          <a:prstGeom prst="rect">
            <a:avLst/>
          </a:prstGeom>
        </p:spPr>
      </p:pic>
      <p:pic>
        <p:nvPicPr>
          <p:cNvPr id="9" name="그림 8">
            <a:extLst>
              <a:ext uri="{FF2B5EF4-FFF2-40B4-BE49-F238E27FC236}">
                <a16:creationId xmlns:a16="http://schemas.microsoft.com/office/drawing/2014/main" id="{2D3CD27C-70BC-4F06-9E7B-D86B5E382AB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9183109" y="4907068"/>
            <a:ext cx="2460604" cy="1950931"/>
          </a:xfrm>
          <a:prstGeom prst="rect">
            <a:avLst/>
          </a:prstGeom>
        </p:spPr>
      </p:pic>
      <p:pic>
        <p:nvPicPr>
          <p:cNvPr id="10" name="그림 9">
            <a:extLst>
              <a:ext uri="{FF2B5EF4-FFF2-40B4-BE49-F238E27FC236}">
                <a16:creationId xmlns:a16="http://schemas.microsoft.com/office/drawing/2014/main" id="{99C5D084-96DB-4FDC-B469-9EECFECEAEB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flipV="1">
            <a:off x="10887734" y="0"/>
            <a:ext cx="1304266" cy="2963490"/>
          </a:xfrm>
          <a:prstGeom prst="rect">
            <a:avLst/>
          </a:prstGeom>
        </p:spPr>
      </p:pic>
      <p:pic>
        <p:nvPicPr>
          <p:cNvPr id="11" name="그림 10">
            <a:extLst>
              <a:ext uri="{FF2B5EF4-FFF2-40B4-BE49-F238E27FC236}">
                <a16:creationId xmlns:a16="http://schemas.microsoft.com/office/drawing/2014/main" id="{08AD6CFD-2B81-4FAB-A770-2AA62E145C1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flipV="1">
            <a:off x="0" y="0"/>
            <a:ext cx="1708753" cy="2963490"/>
          </a:xfrm>
          <a:prstGeom prst="rect">
            <a:avLst/>
          </a:prstGeom>
        </p:spPr>
      </p:pic>
    </p:spTree>
    <p:extLst>
      <p:ext uri="{BB962C8B-B14F-4D97-AF65-F5344CB8AC3E}">
        <p14:creationId xmlns:p14="http://schemas.microsoft.com/office/powerpoint/2010/main" val="57029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C1AA1A81-1E6D-448B-95CE-7B9FA1B9F80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0" y="4554898"/>
            <a:ext cx="2146260" cy="2303102"/>
          </a:xfrm>
          <a:prstGeom prst="rect">
            <a:avLst/>
          </a:prstGeom>
        </p:spPr>
      </p:pic>
      <p:pic>
        <p:nvPicPr>
          <p:cNvPr id="9" name="그림 8">
            <a:extLst>
              <a:ext uri="{FF2B5EF4-FFF2-40B4-BE49-F238E27FC236}">
                <a16:creationId xmlns:a16="http://schemas.microsoft.com/office/drawing/2014/main" id="{E0AB9785-D892-4895-83BC-DA568F5D8AE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a:off x="9170727" y="0"/>
            <a:ext cx="3021273" cy="2113240"/>
          </a:xfrm>
          <a:prstGeom prst="rect">
            <a:avLst/>
          </a:prstGeom>
        </p:spPr>
      </p:pic>
    </p:spTree>
    <p:extLst>
      <p:ext uri="{BB962C8B-B14F-4D97-AF65-F5344CB8AC3E}">
        <p14:creationId xmlns:p14="http://schemas.microsoft.com/office/powerpoint/2010/main" val="3919330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844371C3-0922-42F9-B2CE-23321B6E283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4757142"/>
            <a:ext cx="3037783" cy="2100858"/>
          </a:xfrm>
          <a:prstGeom prst="rect">
            <a:avLst/>
          </a:prstGeom>
        </p:spPr>
      </p:pic>
      <p:pic>
        <p:nvPicPr>
          <p:cNvPr id="9" name="그림 8">
            <a:extLst>
              <a:ext uri="{FF2B5EF4-FFF2-40B4-BE49-F238E27FC236}">
                <a16:creationId xmlns:a16="http://schemas.microsoft.com/office/drawing/2014/main" id="{5908E161-1867-4F55-BCE5-F69E85E5927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flipV="1">
            <a:off x="9183109" y="0"/>
            <a:ext cx="3008891" cy="2385650"/>
          </a:xfrm>
          <a:prstGeom prst="rect">
            <a:avLst/>
          </a:prstGeom>
        </p:spPr>
      </p:pic>
    </p:spTree>
    <p:extLst>
      <p:ext uri="{BB962C8B-B14F-4D97-AF65-F5344CB8AC3E}">
        <p14:creationId xmlns:p14="http://schemas.microsoft.com/office/powerpoint/2010/main" val="1117395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B9594095-20ED-4FC1-BEFD-FF5C131F247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V="1">
            <a:off x="0" y="0"/>
            <a:ext cx="2692400" cy="1501761"/>
          </a:xfrm>
          <a:prstGeom prst="rect">
            <a:avLst/>
          </a:prstGeom>
        </p:spPr>
      </p:pic>
      <p:pic>
        <p:nvPicPr>
          <p:cNvPr id="11" name="그림 10">
            <a:extLst>
              <a:ext uri="{FF2B5EF4-FFF2-40B4-BE49-F238E27FC236}">
                <a16:creationId xmlns:a16="http://schemas.microsoft.com/office/drawing/2014/main" id="{A17F4696-A8F8-495F-B028-CE60C1937A9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6200000">
            <a:off x="9855878" y="4521878"/>
            <a:ext cx="1708753" cy="2963490"/>
          </a:xfrm>
          <a:prstGeom prst="rect">
            <a:avLst/>
          </a:prstGeom>
        </p:spPr>
      </p:pic>
    </p:spTree>
    <p:extLst>
      <p:ext uri="{BB962C8B-B14F-4D97-AF65-F5344CB8AC3E}">
        <p14:creationId xmlns:p14="http://schemas.microsoft.com/office/powerpoint/2010/main" val="1345039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6B252DEB-5097-4DC7-82C0-10A35C4A6D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8754"/>
          <a:stretch/>
        </p:blipFill>
        <p:spPr>
          <a:xfrm>
            <a:off x="5780291" y="0"/>
            <a:ext cx="6411709" cy="6857999"/>
          </a:xfrm>
          <a:prstGeom prst="rect">
            <a:avLst/>
          </a:prstGeom>
        </p:spPr>
      </p:pic>
      <p:pic>
        <p:nvPicPr>
          <p:cNvPr id="6" name="Graphic 3">
            <a:hlinkClick r:id="rId3"/>
            <a:extLst>
              <a:ext uri="{FF2B5EF4-FFF2-40B4-BE49-F238E27FC236}">
                <a16:creationId xmlns:a16="http://schemas.microsoft.com/office/drawing/2014/main" id="{5462BA15-7B3C-4EB6-97F9-26B42D2F23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7" name="TextBox 6">
            <a:hlinkClick r:id="rId6"/>
            <a:extLst>
              <a:ext uri="{FF2B5EF4-FFF2-40B4-BE49-F238E27FC236}">
                <a16:creationId xmlns:a16="http://schemas.microsoft.com/office/drawing/2014/main" id="{A1772403-91A3-493B-8656-5FE027D2DDA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54A3183F-03BD-4D25-98E4-2A8523685F5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045740" y="4554898"/>
            <a:ext cx="2146260" cy="2303102"/>
          </a:xfrm>
          <a:prstGeom prst="rect">
            <a:avLst/>
          </a:prstGeom>
        </p:spPr>
      </p:pic>
      <p:pic>
        <p:nvPicPr>
          <p:cNvPr id="13" name="그림 12">
            <a:extLst>
              <a:ext uri="{FF2B5EF4-FFF2-40B4-BE49-F238E27FC236}">
                <a16:creationId xmlns:a16="http://schemas.microsoft.com/office/drawing/2014/main" id="{A26C577A-350B-4FCE-8752-1BAF9274123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a:off x="0" y="0"/>
            <a:ext cx="3021273" cy="2113240"/>
          </a:xfrm>
          <a:prstGeom prst="rect">
            <a:avLst/>
          </a:prstGeom>
        </p:spPr>
      </p:pic>
    </p:spTree>
    <p:extLst>
      <p:ext uri="{BB962C8B-B14F-4D97-AF65-F5344CB8AC3E}">
        <p14:creationId xmlns:p14="http://schemas.microsoft.com/office/powerpoint/2010/main" val="37039350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F6DD"/>
        </a:solidFill>
        <a:effectLst/>
      </p:bgPr>
    </p:bg>
    <p:spTree>
      <p:nvGrpSpPr>
        <p:cNvPr id="1" name=""/>
        <p:cNvGrpSpPr/>
        <p:nvPr/>
      </p:nvGrpSpPr>
      <p:grpSpPr>
        <a:xfrm>
          <a:off x="0" y="0"/>
          <a:ext cx="0" cy="0"/>
          <a:chOff x="0" y="0"/>
          <a:chExt cx="0" cy="0"/>
        </a:xfrm>
      </p:grpSpPr>
      <p:pic>
        <p:nvPicPr>
          <p:cNvPr id="6" name="그래픽 5">
            <a:extLst>
              <a:ext uri="{FF2B5EF4-FFF2-40B4-BE49-F238E27FC236}">
                <a16:creationId xmlns:a16="http://schemas.microsoft.com/office/drawing/2014/main" id="{FEAE8F55-5999-46B7-A6D4-182C63EBE4D5}"/>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9208074" y="5471886"/>
            <a:ext cx="2983925" cy="1386114"/>
          </a:xfrm>
          <a:prstGeom prst="rect">
            <a:avLst/>
          </a:prstGeom>
        </p:spPr>
      </p:pic>
      <p:pic>
        <p:nvPicPr>
          <p:cNvPr id="7" name="그래픽 6">
            <a:extLst>
              <a:ext uri="{FF2B5EF4-FFF2-40B4-BE49-F238E27FC236}">
                <a16:creationId xmlns:a16="http://schemas.microsoft.com/office/drawing/2014/main" id="{7EBDF4CB-1BD0-4D0B-866C-36EBBF4F2CE3}"/>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rot="10800000">
            <a:off x="0" y="0"/>
            <a:ext cx="2983925" cy="1386114"/>
          </a:xfrm>
          <a:prstGeom prst="rect">
            <a:avLst/>
          </a:prstGeom>
        </p:spPr>
      </p:pic>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79" r:id="rId20"/>
    <p:sldLayoutId id="2147483664" r:id="rId2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microsoft.com/office/2007/relationships/hdphoto" Target="../media/hdphoto1.wdp"/><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5B6128-0F43-4D2A-8FB6-3F8050F48FDD}"/>
              </a:ext>
            </a:extLst>
          </p:cNvPr>
          <p:cNvSpPr txBox="1"/>
          <p:nvPr/>
        </p:nvSpPr>
        <p:spPr>
          <a:xfrm>
            <a:off x="3875092" y="1639930"/>
            <a:ext cx="8469308" cy="2123658"/>
          </a:xfrm>
          <a:prstGeom prst="rect">
            <a:avLst/>
          </a:prstGeom>
          <a:noFill/>
        </p:spPr>
        <p:txBody>
          <a:bodyPr wrap="square" rtlCol="0">
            <a:spAutoFit/>
          </a:bodyPr>
          <a:lstStyle/>
          <a:p>
            <a:pPr algn="ctr"/>
            <a:r>
              <a:rPr lang="en-US" altLang="ko-KR" sz="6600" dirty="0">
                <a:solidFill>
                  <a:srgbClr val="40C0B5"/>
                </a:solidFill>
                <a:latin typeface="+mj-lt"/>
              </a:rPr>
              <a:t>How many Earths do we need?</a:t>
            </a:r>
            <a:endParaRPr lang="ko-KR" altLang="en-US" sz="6600" dirty="0">
              <a:solidFill>
                <a:srgbClr val="40C0B5"/>
              </a:solidFill>
              <a:latin typeface="+mj-lt"/>
            </a:endParaRPr>
          </a:p>
        </p:txBody>
      </p:sp>
      <p:sp>
        <p:nvSpPr>
          <p:cNvPr id="11" name="TextBox 10">
            <a:extLst>
              <a:ext uri="{FF2B5EF4-FFF2-40B4-BE49-F238E27FC236}">
                <a16:creationId xmlns:a16="http://schemas.microsoft.com/office/drawing/2014/main" id="{310B0956-638C-4663-B402-156F86140B46}"/>
              </a:ext>
            </a:extLst>
          </p:cNvPr>
          <p:cNvSpPr txBox="1"/>
          <p:nvPr/>
        </p:nvSpPr>
        <p:spPr>
          <a:xfrm>
            <a:off x="4775926" y="3822614"/>
            <a:ext cx="6667639" cy="40011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algn="ctr"/>
            <a:r>
              <a:rPr lang="en-US" altLang="ko-KR" sz="2000" dirty="0">
                <a:solidFill>
                  <a:srgbClr val="002F20"/>
                </a:solidFill>
                <a:cs typeface="Arial" panose="020B0604020202020204" pitchFamily="34" charset="0"/>
              </a:rPr>
              <a:t>A Global Look at Our Ecological Footprint in 2016</a:t>
            </a:r>
            <a:endParaRPr lang="ko-KR" altLang="en-US" sz="2000" dirty="0">
              <a:solidFill>
                <a:srgbClr val="002F20"/>
              </a:solidFill>
              <a:cs typeface="Arial" panose="020B0604020202020204" pitchFamily="34" charset="0"/>
            </a:endParaRPr>
          </a:p>
        </p:txBody>
      </p:sp>
      <p:sp>
        <p:nvSpPr>
          <p:cNvPr id="3" name="직사각형 2">
            <a:extLst>
              <a:ext uri="{FF2B5EF4-FFF2-40B4-BE49-F238E27FC236}">
                <a16:creationId xmlns:a16="http://schemas.microsoft.com/office/drawing/2014/main" id="{83307787-6B9D-475A-A750-56F5F1523768}"/>
              </a:ext>
            </a:extLst>
          </p:cNvPr>
          <p:cNvSpPr/>
          <p:nvPr/>
        </p:nvSpPr>
        <p:spPr>
          <a:xfrm>
            <a:off x="5477132" y="4279333"/>
            <a:ext cx="5265228" cy="400110"/>
          </a:xfrm>
          <a:prstGeom prst="rect">
            <a:avLst/>
          </a:prstGeom>
        </p:spPr>
        <p:txBody>
          <a:bodyPr wrap="square">
            <a:spAutoFit/>
          </a:bodyPr>
          <a:lstStyle/>
          <a:p>
            <a:pPr algn="ctr"/>
            <a:r>
              <a:rPr lang="en-US" altLang="ko-KR" sz="2000" dirty="0">
                <a:solidFill>
                  <a:srgbClr val="002F20"/>
                </a:solidFill>
                <a:latin typeface="+mj-lt"/>
              </a:rPr>
              <a:t>Shelby Rathel  /  May 14</a:t>
            </a:r>
            <a:r>
              <a:rPr lang="en-US" altLang="ko-KR" sz="2000" baseline="30000" dirty="0">
                <a:solidFill>
                  <a:srgbClr val="002F20"/>
                </a:solidFill>
                <a:latin typeface="+mj-lt"/>
              </a:rPr>
              <a:t>th</a:t>
            </a:r>
            <a:r>
              <a:rPr lang="en-US" altLang="ko-KR" sz="2000" dirty="0">
                <a:solidFill>
                  <a:srgbClr val="002F20"/>
                </a:solidFill>
                <a:latin typeface="+mj-lt"/>
              </a:rPr>
              <a:t> </a:t>
            </a:r>
            <a:endParaRPr lang="ko-KR" altLang="en-US" sz="2000" dirty="0">
              <a:solidFill>
                <a:srgbClr val="002F20"/>
              </a:solidFill>
              <a:latin typeface="+mj-lt"/>
            </a:endParaRPr>
          </a:p>
        </p:txBody>
      </p:sp>
    </p:spTree>
    <p:extLst>
      <p:ext uri="{BB962C8B-B14F-4D97-AF65-F5344CB8AC3E}">
        <p14:creationId xmlns:p14="http://schemas.microsoft.com/office/powerpoint/2010/main" val="2160245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5185EB3A-72FE-4226-8077-4B4B569C3B23}"/>
              </a:ext>
            </a:extLst>
          </p:cNvPr>
          <p:cNvSpPr/>
          <p:nvPr/>
        </p:nvSpPr>
        <p:spPr>
          <a:xfrm>
            <a:off x="798598" y="4937846"/>
            <a:ext cx="10594804" cy="1569660"/>
          </a:xfrm>
          <a:prstGeom prst="rect">
            <a:avLst/>
          </a:prstGeom>
        </p:spPr>
        <p:txBody>
          <a:bodyPr wrap="square" anchor="ctr" anchorCtr="0">
            <a:spAutoFit/>
          </a:bodyPr>
          <a:lstStyle/>
          <a:p>
            <a:pPr algn="ctr"/>
            <a:r>
              <a:rPr lang="en-US" altLang="ko-KR" sz="4800" dirty="0">
                <a:solidFill>
                  <a:srgbClr val="40C0B5"/>
                </a:solidFill>
                <a:latin typeface="+mj-lt"/>
              </a:rPr>
              <a:t>Humanity’s Demand Exceeds Earth’s Supply</a:t>
            </a:r>
            <a:endParaRPr lang="ko-KR" altLang="en-US" sz="4800" dirty="0">
              <a:solidFill>
                <a:srgbClr val="40C0B5"/>
              </a:solidFill>
              <a:latin typeface="+mj-lt"/>
            </a:endParaRPr>
          </a:p>
        </p:txBody>
      </p:sp>
      <p:pic>
        <p:nvPicPr>
          <p:cNvPr id="16" name="그래픽 15">
            <a:extLst>
              <a:ext uri="{FF2B5EF4-FFF2-40B4-BE49-F238E27FC236}">
                <a16:creationId xmlns:a16="http://schemas.microsoft.com/office/drawing/2014/main" id="{4F49CE9D-FB08-47C2-864A-1C6EA13D2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2" y="0"/>
            <a:ext cx="2124677" cy="986970"/>
          </a:xfrm>
          <a:prstGeom prst="rect">
            <a:avLst/>
          </a:prstGeom>
        </p:spPr>
      </p:pic>
      <p:pic>
        <p:nvPicPr>
          <p:cNvPr id="23" name="그래픽 22">
            <a:extLst>
              <a:ext uri="{FF2B5EF4-FFF2-40B4-BE49-F238E27FC236}">
                <a16:creationId xmlns:a16="http://schemas.microsoft.com/office/drawing/2014/main" id="{E72CBFD8-5B29-40D2-ACAA-B23DB5905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10067322" y="-1"/>
            <a:ext cx="2124677" cy="986970"/>
          </a:xfrm>
          <a:prstGeom prst="rect">
            <a:avLst/>
          </a:prstGeom>
        </p:spPr>
      </p:pic>
      <p:pic>
        <p:nvPicPr>
          <p:cNvPr id="1026" name="Picture 2" descr="Biocapacity &amp; the Human Ecological Footprint | livebetter Magazine">
            <a:extLst>
              <a:ext uri="{FF2B5EF4-FFF2-40B4-BE49-F238E27FC236}">
                <a16:creationId xmlns:a16="http://schemas.microsoft.com/office/drawing/2014/main" id="{C79D04BC-5098-7D7C-3D1E-E5E08C282F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6717321" cy="45192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red and green rectangles&#10;&#10;AI-generated content may be incorrect.">
            <a:extLst>
              <a:ext uri="{FF2B5EF4-FFF2-40B4-BE49-F238E27FC236}">
                <a16:creationId xmlns:a16="http://schemas.microsoft.com/office/drawing/2014/main" id="{E745F6CF-1F8C-F51F-E10D-751769D6EE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7323" y="-1"/>
            <a:ext cx="5474674" cy="4519248"/>
          </a:xfrm>
          <a:prstGeom prst="rect">
            <a:avLst/>
          </a:prstGeom>
        </p:spPr>
      </p:pic>
      <p:sp>
        <p:nvSpPr>
          <p:cNvPr id="22" name="Rectangle 21">
            <a:extLst>
              <a:ext uri="{FF2B5EF4-FFF2-40B4-BE49-F238E27FC236}">
                <a16:creationId xmlns:a16="http://schemas.microsoft.com/office/drawing/2014/main" id="{65A23978-C40D-9625-2E89-692B7D40E02B}"/>
              </a:ext>
            </a:extLst>
          </p:cNvPr>
          <p:cNvSpPr/>
          <p:nvPr/>
        </p:nvSpPr>
        <p:spPr>
          <a:xfrm>
            <a:off x="0" y="0"/>
            <a:ext cx="12191997" cy="4519247"/>
          </a:xfrm>
          <a:prstGeom prst="rect">
            <a:avLst/>
          </a:prstGeom>
          <a:noFill/>
          <a:ln w="38100" cap="flat">
            <a:solidFill>
              <a:srgbClr val="109180"/>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rgbClr val="DDF6DD"/>
              </a:solidFill>
              <a:latin typeface="+mj-lt"/>
            </a:endParaRPr>
          </a:p>
        </p:txBody>
      </p:sp>
    </p:spTree>
    <p:extLst>
      <p:ext uri="{BB962C8B-B14F-4D97-AF65-F5344CB8AC3E}">
        <p14:creationId xmlns:p14="http://schemas.microsoft.com/office/powerpoint/2010/main" val="168598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CDCDF20-CC66-4B42-8DFD-CCB8EE34F0B7}"/>
              </a:ext>
            </a:extLst>
          </p:cNvPr>
          <p:cNvSpPr txBox="1"/>
          <p:nvPr/>
        </p:nvSpPr>
        <p:spPr>
          <a:xfrm>
            <a:off x="0" y="723064"/>
            <a:ext cx="4842282" cy="3785652"/>
          </a:xfrm>
          <a:prstGeom prst="rect">
            <a:avLst/>
          </a:prstGeom>
          <a:noFill/>
        </p:spPr>
        <p:txBody>
          <a:bodyPr wrap="square" rtlCol="0">
            <a:spAutoFit/>
          </a:bodyPr>
          <a:lstStyle/>
          <a:p>
            <a:r>
              <a:rPr lang="en-US" altLang="ko-KR" sz="6000" dirty="0">
                <a:solidFill>
                  <a:srgbClr val="40C0B5"/>
                </a:solidFill>
                <a:latin typeface="+mj-lt"/>
                <a:cs typeface="Arial" panose="020B0604020202020204" pitchFamily="34" charset="0"/>
              </a:rPr>
              <a:t>How many Earths did we need in 2016?</a:t>
            </a:r>
            <a:endParaRPr lang="ko-KR" altLang="en-US" sz="6000" dirty="0">
              <a:solidFill>
                <a:srgbClr val="40C0B5"/>
              </a:solidFill>
              <a:latin typeface="+mj-lt"/>
              <a:cs typeface="Arial" panose="020B0604020202020204" pitchFamily="34" charset="0"/>
            </a:endParaRPr>
          </a:p>
        </p:txBody>
      </p:sp>
      <p:pic>
        <p:nvPicPr>
          <p:cNvPr id="9" name="그림 8">
            <a:extLst>
              <a:ext uri="{FF2B5EF4-FFF2-40B4-BE49-F238E27FC236}">
                <a16:creationId xmlns:a16="http://schemas.microsoft.com/office/drawing/2014/main" id="{268F1F41-A9DF-4910-B8F7-21E1405C6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6744" y="3429000"/>
            <a:ext cx="1573235" cy="3247503"/>
          </a:xfrm>
          <a:prstGeom prst="rect">
            <a:avLst/>
          </a:prstGeom>
        </p:spPr>
      </p:pic>
      <p:pic>
        <p:nvPicPr>
          <p:cNvPr id="4" name="Picture 3" descr="A graph with a rectangle and a line&#10;&#10;AI-generated content may be incorrect.">
            <a:extLst>
              <a:ext uri="{FF2B5EF4-FFF2-40B4-BE49-F238E27FC236}">
                <a16:creationId xmlns:a16="http://schemas.microsoft.com/office/drawing/2014/main" id="{B819C989-D1F2-4A9C-A62E-0BF49947F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379" y="181497"/>
            <a:ext cx="6959600" cy="6261100"/>
          </a:xfrm>
          <a:prstGeom prst="rect">
            <a:avLst/>
          </a:prstGeom>
          <a:ln w="38100">
            <a:solidFill>
              <a:srgbClr val="109180"/>
            </a:solidFill>
          </a:ln>
        </p:spPr>
      </p:pic>
    </p:spTree>
    <p:extLst>
      <p:ext uri="{BB962C8B-B14F-4D97-AF65-F5344CB8AC3E}">
        <p14:creationId xmlns:p14="http://schemas.microsoft.com/office/powerpoint/2010/main" val="162032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green and red squares&#10;&#10;AI-generated content may be incorrect.">
            <a:extLst>
              <a:ext uri="{FF2B5EF4-FFF2-40B4-BE49-F238E27FC236}">
                <a16:creationId xmlns:a16="http://schemas.microsoft.com/office/drawing/2014/main" id="{122BEAC4-EB9A-3B9B-9720-0A8A5BEB268C}"/>
              </a:ext>
            </a:extLst>
          </p:cNvPr>
          <p:cNvPicPr>
            <a:picLocks noChangeAspect="1"/>
          </p:cNvPicPr>
          <p:nvPr/>
        </p:nvPicPr>
        <p:blipFill>
          <a:blip r:embed="rId3">
            <a:extLst>
              <a:ext uri="{28A0092B-C50C-407E-A947-70E740481C1C}">
                <a14:useLocalDpi xmlns:a14="http://schemas.microsoft.com/office/drawing/2010/main" val="0"/>
              </a:ext>
            </a:extLst>
          </a:blip>
          <a:srcRect r="3789"/>
          <a:stretch/>
        </p:blipFill>
        <p:spPr>
          <a:xfrm>
            <a:off x="1147396" y="156441"/>
            <a:ext cx="9897208" cy="4835769"/>
          </a:xfrm>
          <a:prstGeom prst="rect">
            <a:avLst/>
          </a:prstGeom>
          <a:ln w="38100">
            <a:solidFill>
              <a:srgbClr val="109180"/>
            </a:solidFill>
          </a:ln>
        </p:spPr>
      </p:pic>
      <p:pic>
        <p:nvPicPr>
          <p:cNvPr id="6" name="Picture 5" descr="A person holding a cup with flowers&#10;&#10;AI-generated content may be incorrect.">
            <a:extLst>
              <a:ext uri="{FF2B5EF4-FFF2-40B4-BE49-F238E27FC236}">
                <a16:creationId xmlns:a16="http://schemas.microsoft.com/office/drawing/2014/main" id="{8326B502-F092-3F54-E94B-3A6A1A85AF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9" b="97990" l="3917" r="97696">
                        <a14:foregroundMark x1="65207" y1="34673" x2="74654" y2="51759"/>
                        <a14:foregroundMark x1="78802" y1="69095" x2="97926" y2="98241"/>
                        <a14:foregroundMark x1="20737" y1="65829" x2="31106" y2="74623"/>
                        <a14:foregroundMark x1="31106" y1="74623" x2="32949" y2="75377"/>
                        <a14:foregroundMark x1="14516" y1="67337" x2="20507" y2="87186"/>
                        <a14:foregroundMark x1="18664" y1="65829" x2="25576" y2="84422"/>
                        <a14:foregroundMark x1="25576" y1="84422" x2="28341" y2="88442"/>
                        <a14:foregroundMark x1="7604" y1="73618" x2="31336" y2="96231"/>
                        <a14:foregroundMark x1="3917" y1="81658" x2="31106" y2="87186"/>
                        <a14:foregroundMark x1="33871" y1="62563" x2="30645" y2="84673"/>
                        <a14:foregroundMark x1="30645" y1="84673" x2="29954" y2="86432"/>
                        <a14:foregroundMark x1="35023" y1="70352" x2="35484" y2="81910"/>
                        <a14:foregroundMark x1="28802" y1="60804" x2="35484" y2="69095"/>
                        <a14:foregroundMark x1="22350" y1="58291" x2="38249" y2="63317"/>
                        <a14:foregroundMark x1="18433" y1="56533" x2="35945" y2="69095"/>
                        <a14:foregroundMark x1="17742" y1="54020" x2="23502" y2="58543"/>
                      </a14:backgroundRemoval>
                    </a14:imgEffect>
                  </a14:imgLayer>
                </a14:imgProps>
              </a:ext>
              <a:ext uri="{28A0092B-C50C-407E-A947-70E740481C1C}">
                <a14:useLocalDpi xmlns:a14="http://schemas.microsoft.com/office/drawing/2010/main" val="0"/>
              </a:ext>
            </a:extLst>
          </a:blip>
          <a:stretch>
            <a:fillRect/>
          </a:stretch>
        </p:blipFill>
        <p:spPr>
          <a:xfrm>
            <a:off x="8264769" y="3256530"/>
            <a:ext cx="3927231" cy="3601470"/>
          </a:xfrm>
          <a:prstGeom prst="rect">
            <a:avLst/>
          </a:prstGeom>
        </p:spPr>
      </p:pic>
      <p:sp>
        <p:nvSpPr>
          <p:cNvPr id="7" name="직사각형 6">
            <a:extLst>
              <a:ext uri="{FF2B5EF4-FFF2-40B4-BE49-F238E27FC236}">
                <a16:creationId xmlns:a16="http://schemas.microsoft.com/office/drawing/2014/main" id="{AD809B39-4537-7300-0D36-502827924AA2}"/>
              </a:ext>
            </a:extLst>
          </p:cNvPr>
          <p:cNvSpPr/>
          <p:nvPr/>
        </p:nvSpPr>
        <p:spPr>
          <a:xfrm>
            <a:off x="2421530" y="5082086"/>
            <a:ext cx="7348940" cy="1569660"/>
          </a:xfrm>
          <a:prstGeom prst="rect">
            <a:avLst/>
          </a:prstGeom>
        </p:spPr>
        <p:txBody>
          <a:bodyPr wrap="square" anchor="ctr" anchorCtr="0">
            <a:spAutoFit/>
          </a:bodyPr>
          <a:lstStyle/>
          <a:p>
            <a:pPr algn="ctr"/>
            <a:r>
              <a:rPr lang="en-US" altLang="ko-KR" sz="4800" dirty="0">
                <a:solidFill>
                  <a:srgbClr val="40C0B5"/>
                </a:solidFill>
                <a:latin typeface="+mj-lt"/>
              </a:rPr>
              <a:t>Ecological Reserves vs. Deficits</a:t>
            </a:r>
            <a:endParaRPr lang="ko-KR" altLang="en-US" sz="4800" dirty="0">
              <a:solidFill>
                <a:srgbClr val="40C0B5"/>
              </a:solidFill>
              <a:latin typeface="+mj-lt"/>
            </a:endParaRPr>
          </a:p>
        </p:txBody>
      </p:sp>
    </p:spTree>
    <p:extLst>
      <p:ext uri="{BB962C8B-B14F-4D97-AF65-F5344CB8AC3E}">
        <p14:creationId xmlns:p14="http://schemas.microsoft.com/office/powerpoint/2010/main" val="250122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dots&#10;&#10;AI-generated content may be incorrect.">
            <a:extLst>
              <a:ext uri="{FF2B5EF4-FFF2-40B4-BE49-F238E27FC236}">
                <a16:creationId xmlns:a16="http://schemas.microsoft.com/office/drawing/2014/main" id="{544D5196-A329-8D63-52BD-3C1E8F41C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955" y="1124872"/>
            <a:ext cx="9026090" cy="5315794"/>
          </a:xfrm>
          <a:prstGeom prst="rect">
            <a:avLst/>
          </a:prstGeom>
          <a:ln w="38100">
            <a:solidFill>
              <a:srgbClr val="109180"/>
            </a:solidFill>
          </a:ln>
        </p:spPr>
      </p:pic>
      <p:sp>
        <p:nvSpPr>
          <p:cNvPr id="4" name="직사각형 6">
            <a:extLst>
              <a:ext uri="{FF2B5EF4-FFF2-40B4-BE49-F238E27FC236}">
                <a16:creationId xmlns:a16="http://schemas.microsoft.com/office/drawing/2014/main" id="{7D107DAF-2DE4-82FF-E1FA-30A07C75A702}"/>
              </a:ext>
            </a:extLst>
          </p:cNvPr>
          <p:cNvSpPr/>
          <p:nvPr/>
        </p:nvSpPr>
        <p:spPr>
          <a:xfrm>
            <a:off x="190500" y="1835"/>
            <a:ext cx="9486900" cy="830997"/>
          </a:xfrm>
          <a:prstGeom prst="rect">
            <a:avLst/>
          </a:prstGeom>
        </p:spPr>
        <p:txBody>
          <a:bodyPr wrap="square" anchor="ctr" anchorCtr="0">
            <a:spAutoFit/>
          </a:bodyPr>
          <a:lstStyle/>
          <a:p>
            <a:pPr algn="ctr"/>
            <a:r>
              <a:rPr lang="en-US" altLang="ko-KR" sz="4800" dirty="0">
                <a:solidFill>
                  <a:srgbClr val="40C0B5"/>
                </a:solidFill>
                <a:latin typeface="+mj-lt"/>
              </a:rPr>
              <a:t>Is It Wealth? Or Population?</a:t>
            </a:r>
            <a:endParaRPr lang="ko-KR" altLang="en-US" sz="4800" dirty="0">
              <a:solidFill>
                <a:srgbClr val="40C0B5"/>
              </a:solidFill>
              <a:latin typeface="+mj-lt"/>
            </a:endParaRPr>
          </a:p>
        </p:txBody>
      </p:sp>
    </p:spTree>
    <p:extLst>
      <p:ext uri="{BB962C8B-B14F-4D97-AF65-F5344CB8AC3E}">
        <p14:creationId xmlns:p14="http://schemas.microsoft.com/office/powerpoint/2010/main" val="4177711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green and red squares&#10;&#10;AI-generated content may be incorrect.">
            <a:extLst>
              <a:ext uri="{FF2B5EF4-FFF2-40B4-BE49-F238E27FC236}">
                <a16:creationId xmlns:a16="http://schemas.microsoft.com/office/drawing/2014/main" id="{D644C1F0-3D6A-DAAD-8B64-5A2058637DBA}"/>
              </a:ext>
            </a:extLst>
          </p:cNvPr>
          <p:cNvPicPr>
            <a:picLocks noChangeAspect="1"/>
          </p:cNvPicPr>
          <p:nvPr/>
        </p:nvPicPr>
        <p:blipFill>
          <a:blip r:embed="rId3">
            <a:extLst>
              <a:ext uri="{28A0092B-C50C-407E-A947-70E740481C1C}">
                <a14:useLocalDpi xmlns:a14="http://schemas.microsoft.com/office/drawing/2010/main" val="0"/>
              </a:ext>
            </a:extLst>
          </a:blip>
          <a:srcRect r="10325"/>
          <a:stretch/>
        </p:blipFill>
        <p:spPr>
          <a:xfrm>
            <a:off x="1566001" y="1200328"/>
            <a:ext cx="9059998" cy="5568698"/>
          </a:xfrm>
          <a:prstGeom prst="rect">
            <a:avLst/>
          </a:prstGeom>
          <a:ln w="38100">
            <a:solidFill>
              <a:srgbClr val="109180"/>
            </a:solidFill>
          </a:ln>
        </p:spPr>
      </p:pic>
      <p:sp>
        <p:nvSpPr>
          <p:cNvPr id="4" name="직사각형 6">
            <a:extLst>
              <a:ext uri="{FF2B5EF4-FFF2-40B4-BE49-F238E27FC236}">
                <a16:creationId xmlns:a16="http://schemas.microsoft.com/office/drawing/2014/main" id="{8047EE05-DFD0-520D-397B-48D07007827B}"/>
              </a:ext>
            </a:extLst>
          </p:cNvPr>
          <p:cNvSpPr/>
          <p:nvPr/>
        </p:nvSpPr>
        <p:spPr>
          <a:xfrm>
            <a:off x="2031023" y="369331"/>
            <a:ext cx="8129954" cy="830997"/>
          </a:xfrm>
          <a:prstGeom prst="rect">
            <a:avLst/>
          </a:prstGeom>
        </p:spPr>
        <p:txBody>
          <a:bodyPr wrap="square" anchor="ctr" anchorCtr="0">
            <a:spAutoFit/>
          </a:bodyPr>
          <a:lstStyle/>
          <a:p>
            <a:pPr algn="ctr"/>
            <a:r>
              <a:rPr lang="en-US" altLang="ko-KR" sz="4800" dirty="0">
                <a:solidFill>
                  <a:srgbClr val="40C0B5"/>
                </a:solidFill>
                <a:latin typeface="+mj-lt"/>
              </a:rPr>
              <a:t>Who’s Doing It Right?</a:t>
            </a:r>
            <a:endParaRPr lang="ko-KR" altLang="en-US" sz="4800" dirty="0">
              <a:solidFill>
                <a:srgbClr val="40C0B5"/>
              </a:solidFill>
              <a:latin typeface="+mj-lt"/>
            </a:endParaRPr>
          </a:p>
        </p:txBody>
      </p:sp>
    </p:spTree>
    <p:extLst>
      <p:ext uri="{BB962C8B-B14F-4D97-AF65-F5344CB8AC3E}">
        <p14:creationId xmlns:p14="http://schemas.microsoft.com/office/powerpoint/2010/main" val="207228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2E1B51E-9A62-0152-7CAF-00AE7792A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969" y="1243314"/>
            <a:ext cx="9026062" cy="5369067"/>
          </a:xfrm>
          <a:prstGeom prst="rect">
            <a:avLst/>
          </a:prstGeom>
          <a:ln w="38100">
            <a:solidFill>
              <a:srgbClr val="109180"/>
            </a:solidFill>
          </a:ln>
        </p:spPr>
      </p:pic>
      <p:sp>
        <p:nvSpPr>
          <p:cNvPr id="18" name="TextBox 17">
            <a:extLst>
              <a:ext uri="{FF2B5EF4-FFF2-40B4-BE49-F238E27FC236}">
                <a16:creationId xmlns:a16="http://schemas.microsoft.com/office/drawing/2014/main" id="{3C9D25B3-0027-700B-D8EC-970470E83B1C}"/>
              </a:ext>
            </a:extLst>
          </p:cNvPr>
          <p:cNvSpPr txBox="1"/>
          <p:nvPr/>
        </p:nvSpPr>
        <p:spPr>
          <a:xfrm>
            <a:off x="438150" y="0"/>
            <a:ext cx="7677150" cy="830997"/>
          </a:xfrm>
          <a:prstGeom prst="rect">
            <a:avLst/>
          </a:prstGeom>
          <a:noFill/>
        </p:spPr>
        <p:txBody>
          <a:bodyPr wrap="square">
            <a:spAutoFit/>
          </a:bodyPr>
          <a:lstStyle/>
          <a:p>
            <a:pPr algn="ctr"/>
            <a:r>
              <a:rPr lang="en-US" sz="4800" dirty="0">
                <a:solidFill>
                  <a:srgbClr val="40C0B5"/>
                </a:solidFill>
                <a:latin typeface="+mj-lt"/>
              </a:rPr>
              <a:t>The Cost of Overshoot</a:t>
            </a:r>
          </a:p>
        </p:txBody>
      </p:sp>
    </p:spTree>
    <p:extLst>
      <p:ext uri="{BB962C8B-B14F-4D97-AF65-F5344CB8AC3E}">
        <p14:creationId xmlns:p14="http://schemas.microsoft.com/office/powerpoint/2010/main" val="490269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CEC77F-F0F9-4BEF-9A91-269F0B2716CB}"/>
              </a:ext>
            </a:extLst>
          </p:cNvPr>
          <p:cNvSpPr txBox="1"/>
          <p:nvPr/>
        </p:nvSpPr>
        <p:spPr>
          <a:xfrm>
            <a:off x="304800" y="1706762"/>
            <a:ext cx="5321303" cy="1938992"/>
          </a:xfrm>
          <a:prstGeom prst="rect">
            <a:avLst/>
          </a:prstGeom>
          <a:noFill/>
        </p:spPr>
        <p:txBody>
          <a:bodyPr wrap="square" rtlCol="0">
            <a:spAutoFit/>
          </a:bodyPr>
          <a:lstStyle/>
          <a:p>
            <a:r>
              <a:rPr lang="en-US" altLang="ko-KR" sz="6000" dirty="0">
                <a:solidFill>
                  <a:srgbClr val="40C0B5"/>
                </a:solidFill>
                <a:latin typeface="+mj-lt"/>
              </a:rPr>
              <a:t>One Earth is Enough</a:t>
            </a:r>
          </a:p>
        </p:txBody>
      </p:sp>
      <p:sp>
        <p:nvSpPr>
          <p:cNvPr id="2" name="Rounded Rectangle 1">
            <a:extLst>
              <a:ext uri="{FF2B5EF4-FFF2-40B4-BE49-F238E27FC236}">
                <a16:creationId xmlns:a16="http://schemas.microsoft.com/office/drawing/2014/main" id="{B950EC35-1DDA-592C-0D5D-56A70A6F5D03}"/>
              </a:ext>
            </a:extLst>
          </p:cNvPr>
          <p:cNvSpPr/>
          <p:nvPr/>
        </p:nvSpPr>
        <p:spPr>
          <a:xfrm>
            <a:off x="304800" y="3645754"/>
            <a:ext cx="5334000" cy="2983646"/>
          </a:xfrm>
          <a:prstGeom prst="roundRect">
            <a:avLst>
              <a:gd name="adj" fmla="val 10282"/>
            </a:avLst>
          </a:prstGeom>
          <a:solidFill>
            <a:schemeClr val="bg1"/>
          </a:solidFill>
          <a:ln w="38100" cap="flat">
            <a:solidFill>
              <a:srgbClr val="109180"/>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 </a:t>
            </a:r>
            <a:r>
              <a:rPr lang="en-US" sz="3200" dirty="0">
                <a:solidFill>
                  <a:srgbClr val="002F20"/>
                </a:solidFill>
              </a:rPr>
              <a:t>Energy efficiency</a:t>
            </a:r>
          </a:p>
          <a:p>
            <a:r>
              <a:rPr lang="en-US" sz="3200" dirty="0">
                <a:solidFill>
                  <a:srgbClr val="002F20"/>
                </a:solidFill>
              </a:rPr>
              <a:t>🍽️ Reduce food waste</a:t>
            </a:r>
          </a:p>
          <a:p>
            <a:r>
              <a:rPr lang="en-US" sz="3200" dirty="0">
                <a:solidFill>
                  <a:srgbClr val="002F20"/>
                </a:solidFill>
              </a:rPr>
              <a:t>🌳 Support conservation</a:t>
            </a:r>
          </a:p>
        </p:txBody>
      </p:sp>
    </p:spTree>
    <p:extLst>
      <p:ext uri="{BB962C8B-B14F-4D97-AF65-F5344CB8AC3E}">
        <p14:creationId xmlns:p14="http://schemas.microsoft.com/office/powerpoint/2010/main" val="10528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1BFA519-B729-40A0-B85B-DC366F5DD943}"/>
              </a:ext>
            </a:extLst>
          </p:cNvPr>
          <p:cNvSpPr txBox="1"/>
          <p:nvPr/>
        </p:nvSpPr>
        <p:spPr>
          <a:xfrm>
            <a:off x="6205011" y="1905506"/>
            <a:ext cx="5148789" cy="2062103"/>
          </a:xfrm>
          <a:prstGeom prst="rect">
            <a:avLst/>
          </a:prstGeom>
          <a:noFill/>
        </p:spPr>
        <p:txBody>
          <a:bodyPr wrap="square" rtlCol="0">
            <a:spAutoFit/>
          </a:bodyPr>
          <a:lstStyle/>
          <a:p>
            <a:r>
              <a:rPr lang="en-US" altLang="ko-KR" sz="3200" dirty="0">
                <a:solidFill>
                  <a:srgbClr val="002F20"/>
                </a:solidFill>
              </a:rPr>
              <a:t>We only have one Earth. Living sustainably isn't just possible — it's necessary.</a:t>
            </a:r>
          </a:p>
        </p:txBody>
      </p:sp>
      <p:pic>
        <p:nvPicPr>
          <p:cNvPr id="9" name="그래픽 8">
            <a:extLst>
              <a:ext uri="{FF2B5EF4-FFF2-40B4-BE49-F238E27FC236}">
                <a16:creationId xmlns:a16="http://schemas.microsoft.com/office/drawing/2014/main" id="{9A5296DA-FFFA-4618-A3C6-F467CC9D5F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6032" y="1162869"/>
            <a:ext cx="594748" cy="431800"/>
          </a:xfrm>
          <a:prstGeom prst="rect">
            <a:avLst/>
          </a:prstGeom>
        </p:spPr>
      </p:pic>
      <p:sp>
        <p:nvSpPr>
          <p:cNvPr id="10" name="TextBox 9">
            <a:extLst>
              <a:ext uri="{FF2B5EF4-FFF2-40B4-BE49-F238E27FC236}">
                <a16:creationId xmlns:a16="http://schemas.microsoft.com/office/drawing/2014/main" id="{E7317A75-B183-46B6-B7C9-505E7C1D319F}"/>
              </a:ext>
            </a:extLst>
          </p:cNvPr>
          <p:cNvSpPr txBox="1"/>
          <p:nvPr/>
        </p:nvSpPr>
        <p:spPr>
          <a:xfrm>
            <a:off x="6838057" y="4278446"/>
            <a:ext cx="5148789" cy="584775"/>
          </a:xfrm>
          <a:prstGeom prst="rect">
            <a:avLst/>
          </a:prstGeom>
          <a:noFill/>
        </p:spPr>
        <p:txBody>
          <a:bodyPr wrap="square" rtlCol="0">
            <a:spAutoFit/>
          </a:bodyPr>
          <a:lstStyle/>
          <a:p>
            <a:r>
              <a:rPr lang="en-US" altLang="ko-KR" sz="3200" dirty="0">
                <a:solidFill>
                  <a:srgbClr val="002F20"/>
                </a:solidFill>
              </a:rPr>
              <a:t>- Unknown</a:t>
            </a:r>
          </a:p>
        </p:txBody>
      </p:sp>
    </p:spTree>
    <p:extLst>
      <p:ext uri="{BB962C8B-B14F-4D97-AF65-F5344CB8AC3E}">
        <p14:creationId xmlns:p14="http://schemas.microsoft.com/office/powerpoint/2010/main" val="3015002929"/>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ntserrat Black - Montserrat Light">
      <a:majorFont>
        <a:latin typeface="Montserrat Black"/>
        <a:ea typeface="Arial Unicode MS"/>
        <a:cs typeface=""/>
      </a:majorFont>
      <a:minorFont>
        <a:latin typeface="Montserrat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09180"/>
        </a:solidFill>
        <a:ln w="12700" cap="flat">
          <a:no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solidFill>
              <a:srgbClr val="DDF6DD"/>
            </a:solidFill>
            <a:latin typeface="+mj-l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TotalTime>
  <Words>743</Words>
  <Application>Microsoft Macintosh PowerPoint</Application>
  <PresentationFormat>Widescreen</PresentationFormat>
  <Paragraphs>36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-webkit-standard</vt:lpstr>
      <vt:lpstr>맑은 고딕</vt:lpstr>
      <vt:lpstr>Arial</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Shelby Cain</cp:lastModifiedBy>
  <cp:revision>182</cp:revision>
  <dcterms:created xsi:type="dcterms:W3CDTF">2019-04-06T05:20:47Z</dcterms:created>
  <dcterms:modified xsi:type="dcterms:W3CDTF">2025-05-14T18:04:17Z</dcterms:modified>
</cp:coreProperties>
</file>